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34" r:id="rId5"/>
    <p:sldId id="259" r:id="rId6"/>
    <p:sldId id="260" r:id="rId7"/>
    <p:sldId id="261" r:id="rId8"/>
    <p:sldId id="335" r:id="rId9"/>
    <p:sldId id="262" r:id="rId10"/>
    <p:sldId id="263" r:id="rId11"/>
    <p:sldId id="336"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288" r:id="rId64"/>
    <p:sldId id="317" r:id="rId65"/>
    <p:sldId id="316"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7" r:id="rId80"/>
    <p:sldId id="331" r:id="rId81"/>
    <p:sldId id="332" r:id="rId82"/>
    <p:sldId id="333" r:id="rId83"/>
    <p:sldId id="340" r:id="rId84"/>
    <p:sldId id="338" r:id="rId85"/>
    <p:sldId id="339"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660"/>
  </p:normalViewPr>
  <p:slideViewPr>
    <p:cSldViewPr>
      <p:cViewPr varScale="1">
        <p:scale>
          <a:sx n="106" d="100"/>
          <a:sy n="106" d="100"/>
        </p:scale>
        <p:origin x="-151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DE6964-77F2-48E1-BD89-32F9294A29F1}"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A386-B1CF-4E73-A657-C7958E1F84F0}" type="slidenum">
              <a:rPr lang="en-US" smtClean="0"/>
              <a:t>‹#›</a:t>
            </a:fld>
            <a:endParaRPr lang="en-US"/>
          </a:p>
        </p:txBody>
      </p:sp>
    </p:spTree>
    <p:extLst>
      <p:ext uri="{BB962C8B-B14F-4D97-AF65-F5344CB8AC3E}">
        <p14:creationId xmlns:p14="http://schemas.microsoft.com/office/powerpoint/2010/main" val="462565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DE6964-77F2-48E1-BD89-32F9294A29F1}"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A386-B1CF-4E73-A657-C7958E1F84F0}" type="slidenum">
              <a:rPr lang="en-US" smtClean="0"/>
              <a:t>‹#›</a:t>
            </a:fld>
            <a:endParaRPr lang="en-US"/>
          </a:p>
        </p:txBody>
      </p:sp>
    </p:spTree>
    <p:extLst>
      <p:ext uri="{BB962C8B-B14F-4D97-AF65-F5344CB8AC3E}">
        <p14:creationId xmlns:p14="http://schemas.microsoft.com/office/powerpoint/2010/main" val="1051440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DE6964-77F2-48E1-BD89-32F9294A29F1}"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A386-B1CF-4E73-A657-C7958E1F84F0}" type="slidenum">
              <a:rPr lang="en-US" smtClean="0"/>
              <a:t>‹#›</a:t>
            </a:fld>
            <a:endParaRPr lang="en-US"/>
          </a:p>
        </p:txBody>
      </p:sp>
    </p:spTree>
    <p:extLst>
      <p:ext uri="{BB962C8B-B14F-4D97-AF65-F5344CB8AC3E}">
        <p14:creationId xmlns:p14="http://schemas.microsoft.com/office/powerpoint/2010/main" val="2741401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DE6964-77F2-48E1-BD89-32F9294A29F1}"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A386-B1CF-4E73-A657-C7958E1F84F0}" type="slidenum">
              <a:rPr lang="en-US" smtClean="0"/>
              <a:t>‹#›</a:t>
            </a:fld>
            <a:endParaRPr lang="en-US"/>
          </a:p>
        </p:txBody>
      </p:sp>
    </p:spTree>
    <p:extLst>
      <p:ext uri="{BB962C8B-B14F-4D97-AF65-F5344CB8AC3E}">
        <p14:creationId xmlns:p14="http://schemas.microsoft.com/office/powerpoint/2010/main" val="307680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DE6964-77F2-48E1-BD89-32F9294A29F1}"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A386-B1CF-4E73-A657-C7958E1F84F0}" type="slidenum">
              <a:rPr lang="en-US" smtClean="0"/>
              <a:t>‹#›</a:t>
            </a:fld>
            <a:endParaRPr lang="en-US"/>
          </a:p>
        </p:txBody>
      </p:sp>
    </p:spTree>
    <p:extLst>
      <p:ext uri="{BB962C8B-B14F-4D97-AF65-F5344CB8AC3E}">
        <p14:creationId xmlns:p14="http://schemas.microsoft.com/office/powerpoint/2010/main" val="536467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DE6964-77F2-48E1-BD89-32F9294A29F1}"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BAA386-B1CF-4E73-A657-C7958E1F84F0}" type="slidenum">
              <a:rPr lang="en-US" smtClean="0"/>
              <a:t>‹#›</a:t>
            </a:fld>
            <a:endParaRPr lang="en-US"/>
          </a:p>
        </p:txBody>
      </p:sp>
    </p:spTree>
    <p:extLst>
      <p:ext uri="{BB962C8B-B14F-4D97-AF65-F5344CB8AC3E}">
        <p14:creationId xmlns:p14="http://schemas.microsoft.com/office/powerpoint/2010/main" val="190106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DE6964-77F2-48E1-BD89-32F9294A29F1}" type="datetimeFigureOut">
              <a:rPr lang="en-US" smtClean="0"/>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BAA386-B1CF-4E73-A657-C7958E1F84F0}" type="slidenum">
              <a:rPr lang="en-US" smtClean="0"/>
              <a:t>‹#›</a:t>
            </a:fld>
            <a:endParaRPr lang="en-US"/>
          </a:p>
        </p:txBody>
      </p:sp>
    </p:spTree>
    <p:extLst>
      <p:ext uri="{BB962C8B-B14F-4D97-AF65-F5344CB8AC3E}">
        <p14:creationId xmlns:p14="http://schemas.microsoft.com/office/powerpoint/2010/main" val="86165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DE6964-77F2-48E1-BD89-32F9294A29F1}" type="datetimeFigureOut">
              <a:rPr lang="en-US" smtClean="0"/>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BAA386-B1CF-4E73-A657-C7958E1F84F0}" type="slidenum">
              <a:rPr lang="en-US" smtClean="0"/>
              <a:t>‹#›</a:t>
            </a:fld>
            <a:endParaRPr lang="en-US"/>
          </a:p>
        </p:txBody>
      </p:sp>
    </p:spTree>
    <p:extLst>
      <p:ext uri="{BB962C8B-B14F-4D97-AF65-F5344CB8AC3E}">
        <p14:creationId xmlns:p14="http://schemas.microsoft.com/office/powerpoint/2010/main" val="470359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DE6964-77F2-48E1-BD89-32F9294A29F1}" type="datetimeFigureOut">
              <a:rPr lang="en-US" smtClean="0"/>
              <a:t>9/22/2023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BAA386-B1CF-4E73-A657-C7958E1F84F0}" type="slidenum">
              <a:rPr lang="en-US" smtClean="0"/>
              <a:t>‹#›</a:t>
            </a:fld>
            <a:endParaRPr lang="en-US"/>
          </a:p>
        </p:txBody>
      </p:sp>
    </p:spTree>
    <p:extLst>
      <p:ext uri="{BB962C8B-B14F-4D97-AF65-F5344CB8AC3E}">
        <p14:creationId xmlns:p14="http://schemas.microsoft.com/office/powerpoint/2010/main" val="743631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DE6964-77F2-48E1-BD89-32F9294A29F1}"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BAA386-B1CF-4E73-A657-C7958E1F84F0}" type="slidenum">
              <a:rPr lang="en-US" smtClean="0"/>
              <a:t>‹#›</a:t>
            </a:fld>
            <a:endParaRPr lang="en-US"/>
          </a:p>
        </p:txBody>
      </p:sp>
    </p:spTree>
    <p:extLst>
      <p:ext uri="{BB962C8B-B14F-4D97-AF65-F5344CB8AC3E}">
        <p14:creationId xmlns:p14="http://schemas.microsoft.com/office/powerpoint/2010/main" val="3495530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DE6964-77F2-48E1-BD89-32F9294A29F1}"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BAA386-B1CF-4E73-A657-C7958E1F84F0}" type="slidenum">
              <a:rPr lang="en-US" smtClean="0"/>
              <a:t>‹#›</a:t>
            </a:fld>
            <a:endParaRPr lang="en-US"/>
          </a:p>
        </p:txBody>
      </p:sp>
    </p:spTree>
    <p:extLst>
      <p:ext uri="{BB962C8B-B14F-4D97-AF65-F5344CB8AC3E}">
        <p14:creationId xmlns:p14="http://schemas.microsoft.com/office/powerpoint/2010/main" val="118753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E6964-77F2-48E1-BD89-32F9294A29F1}" type="datetimeFigureOut">
              <a:rPr lang="en-US" smtClean="0"/>
              <a:t>9/22/2023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BAA386-B1CF-4E73-A657-C7958E1F84F0}" type="slidenum">
              <a:rPr lang="en-US" smtClean="0"/>
              <a:t>‹#›</a:t>
            </a:fld>
            <a:endParaRPr lang="en-US"/>
          </a:p>
        </p:txBody>
      </p:sp>
    </p:spTree>
    <p:extLst>
      <p:ext uri="{BB962C8B-B14F-4D97-AF65-F5344CB8AC3E}">
        <p14:creationId xmlns:p14="http://schemas.microsoft.com/office/powerpoint/2010/main" val="4103098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0"/>
            <a:ext cx="7772400" cy="1470025"/>
          </a:xfrm>
        </p:spPr>
        <p:txBody>
          <a:bodyPr/>
          <a:lstStyle/>
          <a:p>
            <a:r>
              <a:rPr lang="en-US" dirty="0" smtClean="0"/>
              <a:t>THE OMS SHOW 2023</a:t>
            </a:r>
            <a:br>
              <a:rPr lang="en-US" dirty="0" smtClean="0"/>
            </a:br>
            <a:endParaRPr lang="en-US" dirty="0"/>
          </a:p>
        </p:txBody>
      </p:sp>
      <p:sp>
        <p:nvSpPr>
          <p:cNvPr id="3" name="Subtitle 2"/>
          <p:cNvSpPr>
            <a:spLocks noGrp="1"/>
          </p:cNvSpPr>
          <p:nvPr>
            <p:ph type="subTitle" idx="1"/>
          </p:nvPr>
        </p:nvSpPr>
        <p:spPr>
          <a:xfrm>
            <a:off x="1447800" y="2590800"/>
            <a:ext cx="6400800" cy="2667000"/>
          </a:xfrm>
        </p:spPr>
        <p:txBody>
          <a:bodyPr>
            <a:noAutofit/>
          </a:bodyPr>
          <a:lstStyle/>
          <a:p>
            <a:r>
              <a:rPr lang="en-US" sz="1800" b="1" dirty="0" smtClean="0"/>
              <a:t>OMS STILL GOING STRONG!</a:t>
            </a:r>
          </a:p>
          <a:p>
            <a:r>
              <a:rPr lang="en-US" sz="1800" b="1" dirty="0" smtClean="0"/>
              <a:t>THE 55</a:t>
            </a:r>
            <a:r>
              <a:rPr lang="en-US" sz="1800" b="1" baseline="30000" dirty="0" smtClean="0"/>
              <a:t>th</a:t>
            </a:r>
            <a:r>
              <a:rPr lang="en-US" sz="1800" b="1" dirty="0" smtClean="0"/>
              <a:t> GEM SHOW</a:t>
            </a:r>
          </a:p>
          <a:p>
            <a:r>
              <a:rPr lang="en-US" sz="1800" b="1" dirty="0" smtClean="0"/>
              <a:t>Pictures by Dave Manchin</a:t>
            </a:r>
          </a:p>
          <a:p>
            <a:r>
              <a:rPr lang="en-US" sz="1800" b="1" dirty="0" smtClean="0"/>
              <a:t>&amp;</a:t>
            </a:r>
          </a:p>
          <a:p>
            <a:r>
              <a:rPr lang="en-US" sz="1800" b="1" dirty="0" smtClean="0"/>
              <a:t>Margaret Henson</a:t>
            </a:r>
          </a:p>
          <a:p>
            <a:r>
              <a:rPr lang="en-US" sz="1800" b="1" dirty="0" smtClean="0"/>
              <a:t>Presented by Wes Lingerfelt</a:t>
            </a:r>
          </a:p>
          <a:p>
            <a:r>
              <a:rPr lang="en-US" sz="1800" b="1" dirty="0" smtClean="0"/>
              <a:t>September 12, 2023</a:t>
            </a:r>
            <a:endParaRPr lang="en-US" sz="1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1600200"/>
            <a:ext cx="1714739" cy="1028844"/>
          </a:xfrm>
          <a:prstGeom prst="rect">
            <a:avLst/>
          </a:prstGeom>
        </p:spPr>
      </p:pic>
    </p:spTree>
    <p:extLst>
      <p:ext uri="{BB962C8B-B14F-4D97-AF65-F5344CB8AC3E}">
        <p14:creationId xmlns:p14="http://schemas.microsoft.com/office/powerpoint/2010/main" val="523692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585"/>
            <a:ext cx="9144000" cy="5142830"/>
          </a:xfrm>
          <a:prstGeom prst="rect">
            <a:avLst/>
          </a:prstGeom>
        </p:spPr>
      </p:pic>
    </p:spTree>
    <p:extLst>
      <p:ext uri="{BB962C8B-B14F-4D97-AF65-F5344CB8AC3E}">
        <p14:creationId xmlns:p14="http://schemas.microsoft.com/office/powerpoint/2010/main" val="2773668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81000"/>
            <a:ext cx="7391400" cy="2308324"/>
          </a:xfrm>
          <a:prstGeom prst="rect">
            <a:avLst/>
          </a:prstGeom>
          <a:noFill/>
        </p:spPr>
        <p:txBody>
          <a:bodyPr wrap="square" rtlCol="0">
            <a:spAutoFit/>
          </a:bodyPr>
          <a:lstStyle/>
          <a:p>
            <a:r>
              <a:rPr lang="en-US" sz="4800" dirty="0" smtClean="0"/>
              <a:t>Now we journey around the show with visitors and vendors </a:t>
            </a:r>
            <a:endParaRPr lang="en-US" sz="4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2689324"/>
            <a:ext cx="5062292" cy="3796719"/>
          </a:xfrm>
          <a:prstGeom prst="rect">
            <a:avLst/>
          </a:prstGeom>
        </p:spPr>
      </p:pic>
    </p:spTree>
    <p:extLst>
      <p:ext uri="{BB962C8B-B14F-4D97-AF65-F5344CB8AC3E}">
        <p14:creationId xmlns:p14="http://schemas.microsoft.com/office/powerpoint/2010/main" val="925502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52400"/>
            <a:ext cx="7559323" cy="5399004"/>
          </a:xfrm>
          <a:prstGeom prst="rect">
            <a:avLst/>
          </a:prstGeom>
        </p:spPr>
      </p:pic>
      <p:sp>
        <p:nvSpPr>
          <p:cNvPr id="3" name="TextBox 2"/>
          <p:cNvSpPr txBox="1"/>
          <p:nvPr/>
        </p:nvSpPr>
        <p:spPr>
          <a:xfrm>
            <a:off x="1066800" y="5791200"/>
            <a:ext cx="6705600" cy="523220"/>
          </a:xfrm>
          <a:prstGeom prst="rect">
            <a:avLst/>
          </a:prstGeom>
          <a:noFill/>
        </p:spPr>
        <p:txBody>
          <a:bodyPr wrap="square" rtlCol="0">
            <a:spAutoFit/>
          </a:bodyPr>
          <a:lstStyle/>
          <a:p>
            <a:r>
              <a:rPr lang="en-US" sz="2800" dirty="0" smtClean="0"/>
              <a:t>You can see the enthusiasm!</a:t>
            </a:r>
            <a:endParaRPr lang="en-US" sz="2800" dirty="0"/>
          </a:p>
        </p:txBody>
      </p:sp>
    </p:spTree>
    <p:extLst>
      <p:ext uri="{BB962C8B-B14F-4D97-AF65-F5344CB8AC3E}">
        <p14:creationId xmlns:p14="http://schemas.microsoft.com/office/powerpoint/2010/main" val="34192028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705" y="457200"/>
            <a:ext cx="8601084" cy="4839281"/>
          </a:xfrm>
          <a:prstGeom prst="rect">
            <a:avLst/>
          </a:prstGeom>
        </p:spPr>
      </p:pic>
      <p:sp>
        <p:nvSpPr>
          <p:cNvPr id="3" name="TextBox 2"/>
          <p:cNvSpPr txBox="1"/>
          <p:nvPr/>
        </p:nvSpPr>
        <p:spPr>
          <a:xfrm>
            <a:off x="533400" y="5486400"/>
            <a:ext cx="7772400" cy="584775"/>
          </a:xfrm>
          <a:prstGeom prst="rect">
            <a:avLst/>
          </a:prstGeom>
          <a:noFill/>
        </p:spPr>
        <p:txBody>
          <a:bodyPr wrap="square" rtlCol="0">
            <a:spAutoFit/>
          </a:bodyPr>
          <a:lstStyle/>
          <a:p>
            <a:r>
              <a:rPr lang="en-US" sz="3200" dirty="0" smtClean="0"/>
              <a:t>The vendors had quality material!</a:t>
            </a:r>
            <a:endParaRPr lang="en-US" sz="3200" dirty="0"/>
          </a:p>
        </p:txBody>
      </p:sp>
    </p:spTree>
    <p:extLst>
      <p:ext uri="{BB962C8B-B14F-4D97-AF65-F5344CB8AC3E}">
        <p14:creationId xmlns:p14="http://schemas.microsoft.com/office/powerpoint/2010/main" val="2035304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318" y="457200"/>
            <a:ext cx="7688150" cy="4324004"/>
          </a:xfrm>
          <a:prstGeom prst="rect">
            <a:avLst/>
          </a:prstGeom>
        </p:spPr>
      </p:pic>
      <p:sp>
        <p:nvSpPr>
          <p:cNvPr id="3" name="TextBox 2"/>
          <p:cNvSpPr txBox="1"/>
          <p:nvPr/>
        </p:nvSpPr>
        <p:spPr>
          <a:xfrm>
            <a:off x="762000" y="5105400"/>
            <a:ext cx="7848600" cy="584775"/>
          </a:xfrm>
          <a:prstGeom prst="rect">
            <a:avLst/>
          </a:prstGeom>
          <a:noFill/>
        </p:spPr>
        <p:txBody>
          <a:bodyPr wrap="square" rtlCol="0">
            <a:spAutoFit/>
          </a:bodyPr>
          <a:lstStyle/>
          <a:p>
            <a:r>
              <a:rPr lang="en-US" sz="3200" dirty="0" smtClean="0"/>
              <a:t>The Hospitality booth was very busy!</a:t>
            </a:r>
            <a:endParaRPr lang="en-US" sz="3200" dirty="0"/>
          </a:p>
        </p:txBody>
      </p:sp>
    </p:spTree>
    <p:extLst>
      <p:ext uri="{BB962C8B-B14F-4D97-AF65-F5344CB8AC3E}">
        <p14:creationId xmlns:p14="http://schemas.microsoft.com/office/powerpoint/2010/main" val="3280746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52400"/>
            <a:ext cx="7429500" cy="5943600"/>
          </a:xfrm>
          <a:prstGeom prst="rect">
            <a:avLst/>
          </a:prstGeom>
        </p:spPr>
      </p:pic>
      <p:sp>
        <p:nvSpPr>
          <p:cNvPr id="3" name="TextBox 2"/>
          <p:cNvSpPr txBox="1"/>
          <p:nvPr/>
        </p:nvSpPr>
        <p:spPr>
          <a:xfrm>
            <a:off x="838200" y="6172200"/>
            <a:ext cx="7581900" cy="584775"/>
          </a:xfrm>
          <a:prstGeom prst="rect">
            <a:avLst/>
          </a:prstGeom>
          <a:noFill/>
        </p:spPr>
        <p:txBody>
          <a:bodyPr wrap="square" rtlCol="0">
            <a:spAutoFit/>
          </a:bodyPr>
          <a:lstStyle/>
          <a:p>
            <a:r>
              <a:rPr lang="en-US" sz="3200" dirty="0" smtClean="0"/>
              <a:t>This booth was a very big hit!</a:t>
            </a:r>
            <a:endParaRPr lang="en-US" sz="3200" dirty="0"/>
          </a:p>
        </p:txBody>
      </p:sp>
    </p:spTree>
    <p:extLst>
      <p:ext uri="{BB962C8B-B14F-4D97-AF65-F5344CB8AC3E}">
        <p14:creationId xmlns:p14="http://schemas.microsoft.com/office/powerpoint/2010/main" val="21719434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8296613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2925" y="0"/>
            <a:ext cx="4898149" cy="6858000"/>
          </a:xfrm>
          <a:prstGeom prst="rect">
            <a:avLst/>
          </a:prstGeom>
        </p:spPr>
      </p:pic>
    </p:spTree>
    <p:extLst>
      <p:ext uri="{BB962C8B-B14F-4D97-AF65-F5344CB8AC3E}">
        <p14:creationId xmlns:p14="http://schemas.microsoft.com/office/powerpoint/2010/main" val="1171951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06" y="381000"/>
            <a:ext cx="8365172" cy="4705277"/>
          </a:xfrm>
          <a:prstGeom prst="rect">
            <a:avLst/>
          </a:prstGeom>
        </p:spPr>
      </p:pic>
      <p:sp>
        <p:nvSpPr>
          <p:cNvPr id="3" name="TextBox 2"/>
          <p:cNvSpPr txBox="1"/>
          <p:nvPr/>
        </p:nvSpPr>
        <p:spPr>
          <a:xfrm>
            <a:off x="533400" y="5257800"/>
            <a:ext cx="8185878" cy="646331"/>
          </a:xfrm>
          <a:prstGeom prst="rect">
            <a:avLst/>
          </a:prstGeom>
          <a:noFill/>
        </p:spPr>
        <p:txBody>
          <a:bodyPr wrap="square" rtlCol="0">
            <a:spAutoFit/>
          </a:bodyPr>
          <a:lstStyle/>
          <a:p>
            <a:r>
              <a:rPr lang="en-US" sz="3600" dirty="0" smtClean="0"/>
              <a:t>A free rock that she will cherish for ever!</a:t>
            </a:r>
            <a:endParaRPr lang="en-US" sz="3600" dirty="0"/>
          </a:p>
        </p:txBody>
      </p:sp>
    </p:spTree>
    <p:extLst>
      <p:ext uri="{BB962C8B-B14F-4D97-AF65-F5344CB8AC3E}">
        <p14:creationId xmlns:p14="http://schemas.microsoft.com/office/powerpoint/2010/main" val="1352833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564" y="457200"/>
            <a:ext cx="8077200" cy="5384800"/>
          </a:xfrm>
          <a:prstGeom prst="rect">
            <a:avLst/>
          </a:prstGeom>
        </p:spPr>
      </p:pic>
      <p:sp>
        <p:nvSpPr>
          <p:cNvPr id="3" name="TextBox 2"/>
          <p:cNvSpPr txBox="1"/>
          <p:nvPr/>
        </p:nvSpPr>
        <p:spPr>
          <a:xfrm>
            <a:off x="762000" y="6019800"/>
            <a:ext cx="7696200" cy="646331"/>
          </a:xfrm>
          <a:prstGeom prst="rect">
            <a:avLst/>
          </a:prstGeom>
          <a:noFill/>
        </p:spPr>
        <p:txBody>
          <a:bodyPr wrap="square" rtlCol="0">
            <a:spAutoFit/>
          </a:bodyPr>
          <a:lstStyle/>
          <a:p>
            <a:r>
              <a:rPr lang="en-US" sz="3600" dirty="0" smtClean="0"/>
              <a:t>Kids love to paint on rocks!</a:t>
            </a:r>
            <a:endParaRPr lang="en-US" sz="3600" dirty="0"/>
          </a:p>
        </p:txBody>
      </p:sp>
    </p:spTree>
    <p:extLst>
      <p:ext uri="{BB962C8B-B14F-4D97-AF65-F5344CB8AC3E}">
        <p14:creationId xmlns:p14="http://schemas.microsoft.com/office/powerpoint/2010/main" val="515663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6987"/>
            <a:ext cx="9144000" cy="5144026"/>
          </a:xfrm>
          <a:prstGeom prst="rect">
            <a:avLst/>
          </a:prstGeom>
        </p:spPr>
      </p:pic>
      <p:sp>
        <p:nvSpPr>
          <p:cNvPr id="3" name="TextBox 2"/>
          <p:cNvSpPr txBox="1"/>
          <p:nvPr/>
        </p:nvSpPr>
        <p:spPr>
          <a:xfrm>
            <a:off x="457200" y="6096000"/>
            <a:ext cx="8382000" cy="369332"/>
          </a:xfrm>
          <a:prstGeom prst="rect">
            <a:avLst/>
          </a:prstGeom>
          <a:noFill/>
        </p:spPr>
        <p:txBody>
          <a:bodyPr wrap="square" rtlCol="0">
            <a:spAutoFit/>
          </a:bodyPr>
          <a:lstStyle/>
          <a:p>
            <a:r>
              <a:rPr lang="en-US" dirty="0" smtClean="0"/>
              <a:t>This presentation is aimed at reflections and an effort to improve the SHOW!</a:t>
            </a:r>
            <a:endParaRPr lang="en-US" dirty="0"/>
          </a:p>
        </p:txBody>
      </p:sp>
    </p:spTree>
    <p:extLst>
      <p:ext uri="{BB962C8B-B14F-4D97-AF65-F5344CB8AC3E}">
        <p14:creationId xmlns:p14="http://schemas.microsoft.com/office/powerpoint/2010/main" val="1803906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040"/>
            <a:ext cx="9144000" cy="6531919"/>
          </a:xfrm>
          <a:prstGeom prst="rect">
            <a:avLst/>
          </a:prstGeom>
        </p:spPr>
      </p:pic>
    </p:spTree>
    <p:extLst>
      <p:ext uri="{BB962C8B-B14F-4D97-AF65-F5344CB8AC3E}">
        <p14:creationId xmlns:p14="http://schemas.microsoft.com/office/powerpoint/2010/main" val="31969755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81000"/>
            <a:ext cx="8534400" cy="4800132"/>
          </a:xfrm>
          <a:prstGeom prst="rect">
            <a:avLst/>
          </a:prstGeom>
        </p:spPr>
      </p:pic>
      <p:sp>
        <p:nvSpPr>
          <p:cNvPr id="3" name="TextBox 2"/>
          <p:cNvSpPr txBox="1"/>
          <p:nvPr/>
        </p:nvSpPr>
        <p:spPr>
          <a:xfrm>
            <a:off x="914400" y="5334000"/>
            <a:ext cx="7315200" cy="584775"/>
          </a:xfrm>
          <a:prstGeom prst="rect">
            <a:avLst/>
          </a:prstGeom>
          <a:noFill/>
        </p:spPr>
        <p:txBody>
          <a:bodyPr wrap="square" rtlCol="0">
            <a:spAutoFit/>
          </a:bodyPr>
          <a:lstStyle/>
          <a:p>
            <a:r>
              <a:rPr lang="en-US" sz="3200" b="1" dirty="0" smtClean="0"/>
              <a:t>BEADS, BEADS, AND MORE BEADS!</a:t>
            </a:r>
            <a:endParaRPr lang="en-US" sz="3200" b="1" dirty="0"/>
          </a:p>
        </p:txBody>
      </p:sp>
    </p:spTree>
    <p:extLst>
      <p:ext uri="{BB962C8B-B14F-4D97-AF65-F5344CB8AC3E}">
        <p14:creationId xmlns:p14="http://schemas.microsoft.com/office/powerpoint/2010/main" val="33063384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533400"/>
            <a:ext cx="6324600" cy="5334000"/>
          </a:xfrm>
          <a:prstGeom prst="rect">
            <a:avLst/>
          </a:prstGeom>
        </p:spPr>
      </p:pic>
      <p:sp>
        <p:nvSpPr>
          <p:cNvPr id="3" name="TextBox 2"/>
          <p:cNvSpPr txBox="1"/>
          <p:nvPr/>
        </p:nvSpPr>
        <p:spPr>
          <a:xfrm>
            <a:off x="1066800" y="6019800"/>
            <a:ext cx="6553200" cy="584775"/>
          </a:xfrm>
          <a:prstGeom prst="rect">
            <a:avLst/>
          </a:prstGeom>
          <a:noFill/>
        </p:spPr>
        <p:txBody>
          <a:bodyPr wrap="square" rtlCol="0">
            <a:spAutoFit/>
          </a:bodyPr>
          <a:lstStyle/>
          <a:p>
            <a:r>
              <a:rPr lang="en-US" sz="3200" b="1" dirty="0" smtClean="0"/>
              <a:t>An unusual included Quartz crystal!</a:t>
            </a:r>
            <a:endParaRPr lang="en-US" sz="3200" b="1" dirty="0"/>
          </a:p>
        </p:txBody>
      </p:sp>
    </p:spTree>
    <p:extLst>
      <p:ext uri="{BB962C8B-B14F-4D97-AF65-F5344CB8AC3E}">
        <p14:creationId xmlns:p14="http://schemas.microsoft.com/office/powerpoint/2010/main" val="4195542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28600"/>
            <a:ext cx="8092966" cy="5779827"/>
          </a:xfrm>
          <a:prstGeom prst="rect">
            <a:avLst/>
          </a:prstGeom>
        </p:spPr>
      </p:pic>
      <p:sp>
        <p:nvSpPr>
          <p:cNvPr id="3" name="TextBox 2"/>
          <p:cNvSpPr txBox="1"/>
          <p:nvPr/>
        </p:nvSpPr>
        <p:spPr>
          <a:xfrm>
            <a:off x="609600" y="6172200"/>
            <a:ext cx="8016766" cy="523220"/>
          </a:xfrm>
          <a:prstGeom prst="rect">
            <a:avLst/>
          </a:prstGeom>
          <a:noFill/>
        </p:spPr>
        <p:txBody>
          <a:bodyPr wrap="square" rtlCol="0">
            <a:spAutoFit/>
          </a:bodyPr>
          <a:lstStyle/>
          <a:p>
            <a:r>
              <a:rPr lang="en-US" sz="2800" b="1" dirty="0" smtClean="0"/>
              <a:t>Dave has been one of our dealers for many years!</a:t>
            </a:r>
            <a:endParaRPr lang="en-US" sz="2800" b="1" dirty="0"/>
          </a:p>
        </p:txBody>
      </p:sp>
    </p:spTree>
    <p:extLst>
      <p:ext uri="{BB962C8B-B14F-4D97-AF65-F5344CB8AC3E}">
        <p14:creationId xmlns:p14="http://schemas.microsoft.com/office/powerpoint/2010/main" val="8036947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341" y="152400"/>
            <a:ext cx="7665204" cy="5247457"/>
          </a:xfrm>
          <a:prstGeom prst="rect">
            <a:avLst/>
          </a:prstGeom>
        </p:spPr>
      </p:pic>
      <p:sp>
        <p:nvSpPr>
          <p:cNvPr id="3" name="TextBox 2"/>
          <p:cNvSpPr txBox="1"/>
          <p:nvPr/>
        </p:nvSpPr>
        <p:spPr>
          <a:xfrm>
            <a:off x="838200" y="5562600"/>
            <a:ext cx="7772400" cy="1077218"/>
          </a:xfrm>
          <a:prstGeom prst="rect">
            <a:avLst/>
          </a:prstGeom>
          <a:noFill/>
        </p:spPr>
        <p:txBody>
          <a:bodyPr wrap="square" rtlCol="0">
            <a:spAutoFit/>
          </a:bodyPr>
          <a:lstStyle/>
          <a:p>
            <a:r>
              <a:rPr lang="en-US" sz="3200" b="1" dirty="0" smtClean="0"/>
              <a:t>Joey Nichols drew lots of attention. Not bad for a first timer!</a:t>
            </a:r>
            <a:endParaRPr lang="en-US" sz="3200" b="1" dirty="0"/>
          </a:p>
        </p:txBody>
      </p:sp>
    </p:spTree>
    <p:extLst>
      <p:ext uri="{BB962C8B-B14F-4D97-AF65-F5344CB8AC3E}">
        <p14:creationId xmlns:p14="http://schemas.microsoft.com/office/powerpoint/2010/main" val="27329036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436" y="152400"/>
            <a:ext cx="7391400" cy="5912522"/>
          </a:xfrm>
          <a:prstGeom prst="rect">
            <a:avLst/>
          </a:prstGeom>
        </p:spPr>
      </p:pic>
      <p:sp>
        <p:nvSpPr>
          <p:cNvPr id="3" name="TextBox 2"/>
          <p:cNvSpPr txBox="1"/>
          <p:nvPr/>
        </p:nvSpPr>
        <p:spPr>
          <a:xfrm>
            <a:off x="1143000" y="6172200"/>
            <a:ext cx="6781800" cy="584775"/>
          </a:xfrm>
          <a:prstGeom prst="rect">
            <a:avLst/>
          </a:prstGeom>
          <a:noFill/>
        </p:spPr>
        <p:txBody>
          <a:bodyPr wrap="square" rtlCol="0">
            <a:spAutoFit/>
          </a:bodyPr>
          <a:lstStyle/>
          <a:p>
            <a:r>
              <a:rPr lang="en-US" sz="3200" b="1" dirty="0" smtClean="0"/>
              <a:t>Free coffee for everyone!</a:t>
            </a:r>
            <a:endParaRPr lang="en-US" sz="3200" b="1" dirty="0"/>
          </a:p>
        </p:txBody>
      </p:sp>
    </p:spTree>
    <p:extLst>
      <p:ext uri="{BB962C8B-B14F-4D97-AF65-F5344CB8AC3E}">
        <p14:creationId xmlns:p14="http://schemas.microsoft.com/office/powerpoint/2010/main" val="16636758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76200"/>
            <a:ext cx="4769715" cy="5963086"/>
          </a:xfrm>
          <a:prstGeom prst="rect">
            <a:avLst/>
          </a:prstGeom>
        </p:spPr>
      </p:pic>
      <p:sp>
        <p:nvSpPr>
          <p:cNvPr id="3" name="TextBox 2"/>
          <p:cNvSpPr txBox="1"/>
          <p:nvPr/>
        </p:nvSpPr>
        <p:spPr>
          <a:xfrm>
            <a:off x="1066800" y="6172200"/>
            <a:ext cx="6172200" cy="523220"/>
          </a:xfrm>
          <a:prstGeom prst="rect">
            <a:avLst/>
          </a:prstGeom>
          <a:noFill/>
        </p:spPr>
        <p:txBody>
          <a:bodyPr wrap="square" rtlCol="0">
            <a:spAutoFit/>
          </a:bodyPr>
          <a:lstStyle/>
          <a:p>
            <a:r>
              <a:rPr lang="en-US" sz="2000" b="1" dirty="0" smtClean="0"/>
              <a:t>Dale’s Minerals has been with us forever it seems</a:t>
            </a:r>
            <a:r>
              <a:rPr lang="en-US" sz="2800" b="1" dirty="0" smtClean="0"/>
              <a:t>!</a:t>
            </a:r>
            <a:endParaRPr lang="en-US" sz="2800" b="1" dirty="0"/>
          </a:p>
        </p:txBody>
      </p:sp>
    </p:spTree>
    <p:extLst>
      <p:ext uri="{BB962C8B-B14F-4D97-AF65-F5344CB8AC3E}">
        <p14:creationId xmlns:p14="http://schemas.microsoft.com/office/powerpoint/2010/main" val="41425231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178" y="381000"/>
            <a:ext cx="8364093" cy="4706010"/>
          </a:xfrm>
          <a:prstGeom prst="rect">
            <a:avLst/>
          </a:prstGeom>
        </p:spPr>
      </p:pic>
      <p:sp>
        <p:nvSpPr>
          <p:cNvPr id="3" name="TextBox 2"/>
          <p:cNvSpPr txBox="1"/>
          <p:nvPr/>
        </p:nvSpPr>
        <p:spPr>
          <a:xfrm>
            <a:off x="457200" y="5334000"/>
            <a:ext cx="8382000" cy="400110"/>
          </a:xfrm>
          <a:prstGeom prst="rect">
            <a:avLst/>
          </a:prstGeom>
          <a:noFill/>
        </p:spPr>
        <p:txBody>
          <a:bodyPr wrap="square" rtlCol="0">
            <a:spAutoFit/>
          </a:bodyPr>
          <a:lstStyle/>
          <a:p>
            <a:r>
              <a:rPr lang="en-US" sz="2000" b="1" dirty="0" smtClean="0"/>
              <a:t>Vendor Scott Smith looking for a stamp! Thanks for the tall ladder Scott!</a:t>
            </a:r>
            <a:endParaRPr lang="en-US" sz="2000" b="1" dirty="0"/>
          </a:p>
        </p:txBody>
      </p:sp>
    </p:spTree>
    <p:extLst>
      <p:ext uri="{BB962C8B-B14F-4D97-AF65-F5344CB8AC3E}">
        <p14:creationId xmlns:p14="http://schemas.microsoft.com/office/powerpoint/2010/main" val="19173463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835" y="304800"/>
            <a:ext cx="8534400" cy="4799994"/>
          </a:xfrm>
          <a:prstGeom prst="rect">
            <a:avLst/>
          </a:prstGeom>
        </p:spPr>
      </p:pic>
      <p:sp>
        <p:nvSpPr>
          <p:cNvPr id="3" name="TextBox 2"/>
          <p:cNvSpPr txBox="1"/>
          <p:nvPr/>
        </p:nvSpPr>
        <p:spPr>
          <a:xfrm>
            <a:off x="457200" y="5410200"/>
            <a:ext cx="8458200" cy="400110"/>
          </a:xfrm>
          <a:prstGeom prst="rect">
            <a:avLst/>
          </a:prstGeom>
          <a:noFill/>
        </p:spPr>
        <p:txBody>
          <a:bodyPr wrap="square" rtlCol="0">
            <a:spAutoFit/>
          </a:bodyPr>
          <a:lstStyle/>
          <a:p>
            <a:r>
              <a:rPr lang="en-US" sz="2000" b="1" dirty="0" smtClean="0"/>
              <a:t>The Mystic Nature booth (Center) was always busy!</a:t>
            </a:r>
            <a:endParaRPr lang="en-US" sz="2000" b="1" dirty="0"/>
          </a:p>
        </p:txBody>
      </p:sp>
    </p:spTree>
    <p:extLst>
      <p:ext uri="{BB962C8B-B14F-4D97-AF65-F5344CB8AC3E}">
        <p14:creationId xmlns:p14="http://schemas.microsoft.com/office/powerpoint/2010/main" val="36999921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81000"/>
            <a:ext cx="8161778" cy="4591096"/>
          </a:xfrm>
          <a:prstGeom prst="rect">
            <a:avLst/>
          </a:prstGeom>
        </p:spPr>
      </p:pic>
      <p:sp>
        <p:nvSpPr>
          <p:cNvPr id="3" name="TextBox 2"/>
          <p:cNvSpPr txBox="1"/>
          <p:nvPr/>
        </p:nvSpPr>
        <p:spPr>
          <a:xfrm>
            <a:off x="685800" y="5257800"/>
            <a:ext cx="7933178" cy="954107"/>
          </a:xfrm>
          <a:prstGeom prst="rect">
            <a:avLst/>
          </a:prstGeom>
          <a:noFill/>
        </p:spPr>
        <p:txBody>
          <a:bodyPr wrap="square" rtlCol="0">
            <a:spAutoFit/>
          </a:bodyPr>
          <a:lstStyle/>
          <a:p>
            <a:r>
              <a:rPr lang="en-US" sz="2800" b="1" dirty="0" smtClean="0"/>
              <a:t>The show was well attended. The Burger Vendor had great Hamburgers and tater Tots</a:t>
            </a:r>
            <a:endParaRPr lang="en-US" sz="2800" b="1" dirty="0"/>
          </a:p>
        </p:txBody>
      </p:sp>
    </p:spTree>
    <p:extLst>
      <p:ext uri="{BB962C8B-B14F-4D97-AF65-F5344CB8AC3E}">
        <p14:creationId xmlns:p14="http://schemas.microsoft.com/office/powerpoint/2010/main" val="35044339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8965"/>
            <a:ext cx="4496444" cy="5619237"/>
          </a:xfrm>
          <a:prstGeom prst="rect">
            <a:avLst/>
          </a:prstGeom>
        </p:spPr>
      </p:pic>
      <p:sp>
        <p:nvSpPr>
          <p:cNvPr id="3" name="TextBox 2"/>
          <p:cNvSpPr txBox="1"/>
          <p:nvPr/>
        </p:nvSpPr>
        <p:spPr>
          <a:xfrm>
            <a:off x="1143000" y="5791200"/>
            <a:ext cx="6705600" cy="646331"/>
          </a:xfrm>
          <a:prstGeom prst="rect">
            <a:avLst/>
          </a:prstGeom>
          <a:noFill/>
        </p:spPr>
        <p:txBody>
          <a:bodyPr wrap="square" rtlCol="0">
            <a:spAutoFit/>
          </a:bodyPr>
          <a:lstStyle/>
          <a:p>
            <a:r>
              <a:rPr lang="en-US" b="1" dirty="0" smtClean="0"/>
              <a:t>DO NOT MISUNDERSTAND WHAT YOU ARE ABOUT TO SEE!</a:t>
            </a:r>
          </a:p>
          <a:p>
            <a:r>
              <a:rPr lang="en-US" b="1" dirty="0" smtClean="0"/>
              <a:t>There is no significance to the order of the following Pictures!</a:t>
            </a:r>
            <a:endParaRPr lang="en-US" b="1" dirty="0"/>
          </a:p>
        </p:txBody>
      </p:sp>
    </p:spTree>
    <p:extLst>
      <p:ext uri="{BB962C8B-B14F-4D97-AF65-F5344CB8AC3E}">
        <p14:creationId xmlns:p14="http://schemas.microsoft.com/office/powerpoint/2010/main" val="21206421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470"/>
            <a:ext cx="9144000" cy="5143059"/>
          </a:xfrm>
          <a:prstGeom prst="rect">
            <a:avLst/>
          </a:prstGeom>
        </p:spPr>
      </p:pic>
    </p:spTree>
    <p:extLst>
      <p:ext uri="{BB962C8B-B14F-4D97-AF65-F5344CB8AC3E}">
        <p14:creationId xmlns:p14="http://schemas.microsoft.com/office/powerpoint/2010/main" val="17830251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56882"/>
            <a:ext cx="5257800" cy="6248400"/>
          </a:xfrm>
          <a:prstGeom prst="rect">
            <a:avLst/>
          </a:prstGeom>
        </p:spPr>
      </p:pic>
      <p:sp>
        <p:nvSpPr>
          <p:cNvPr id="3" name="TextBox 2"/>
          <p:cNvSpPr txBox="1"/>
          <p:nvPr/>
        </p:nvSpPr>
        <p:spPr>
          <a:xfrm>
            <a:off x="228600" y="1371600"/>
            <a:ext cx="2514600" cy="1569660"/>
          </a:xfrm>
          <a:prstGeom prst="rect">
            <a:avLst/>
          </a:prstGeom>
          <a:noFill/>
        </p:spPr>
        <p:txBody>
          <a:bodyPr wrap="square" rtlCol="0">
            <a:spAutoFit/>
          </a:bodyPr>
          <a:lstStyle/>
          <a:p>
            <a:r>
              <a:rPr lang="en-US" sz="3200" b="1" dirty="0" smtClean="0"/>
              <a:t>We sold a lot of magazines!</a:t>
            </a:r>
            <a:endParaRPr lang="en-US" sz="3200" b="1" dirty="0"/>
          </a:p>
        </p:txBody>
      </p:sp>
    </p:spTree>
    <p:extLst>
      <p:ext uri="{BB962C8B-B14F-4D97-AF65-F5344CB8AC3E}">
        <p14:creationId xmlns:p14="http://schemas.microsoft.com/office/powerpoint/2010/main" val="11072174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286041"/>
            <a:ext cx="4876800" cy="6095436"/>
          </a:xfrm>
          <a:prstGeom prst="rect">
            <a:avLst/>
          </a:prstGeom>
        </p:spPr>
      </p:pic>
      <p:sp>
        <p:nvSpPr>
          <p:cNvPr id="3" name="TextBox 2"/>
          <p:cNvSpPr txBox="1"/>
          <p:nvPr/>
        </p:nvSpPr>
        <p:spPr>
          <a:xfrm>
            <a:off x="381000" y="1143000"/>
            <a:ext cx="2514600" cy="3046988"/>
          </a:xfrm>
          <a:prstGeom prst="rect">
            <a:avLst/>
          </a:prstGeom>
          <a:noFill/>
        </p:spPr>
        <p:txBody>
          <a:bodyPr wrap="square" rtlCol="0">
            <a:spAutoFit/>
          </a:bodyPr>
          <a:lstStyle/>
          <a:p>
            <a:r>
              <a:rPr lang="en-US" sz="3200" b="1" dirty="0" smtClean="0"/>
              <a:t>Future Rockhounds?</a:t>
            </a:r>
          </a:p>
          <a:p>
            <a:r>
              <a:rPr lang="en-US" sz="3200" b="1" dirty="0" smtClean="0"/>
              <a:t>Isn’t this one of the reasons we do this?</a:t>
            </a:r>
            <a:endParaRPr lang="en-US" sz="3200" b="1" dirty="0"/>
          </a:p>
        </p:txBody>
      </p:sp>
    </p:spTree>
    <p:extLst>
      <p:ext uri="{BB962C8B-B14F-4D97-AF65-F5344CB8AC3E}">
        <p14:creationId xmlns:p14="http://schemas.microsoft.com/office/powerpoint/2010/main" val="5845928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199" y="286155"/>
            <a:ext cx="5105401" cy="6380926"/>
          </a:xfrm>
          <a:prstGeom prst="rect">
            <a:avLst/>
          </a:prstGeom>
        </p:spPr>
      </p:pic>
    </p:spTree>
    <p:extLst>
      <p:ext uri="{BB962C8B-B14F-4D97-AF65-F5344CB8AC3E}">
        <p14:creationId xmlns:p14="http://schemas.microsoft.com/office/powerpoint/2010/main" val="41994860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200335"/>
            <a:ext cx="8534400" cy="4800202"/>
          </a:xfrm>
          <a:prstGeom prst="rect">
            <a:avLst/>
          </a:prstGeom>
        </p:spPr>
      </p:pic>
    </p:spTree>
    <p:extLst>
      <p:ext uri="{BB962C8B-B14F-4D97-AF65-F5344CB8AC3E}">
        <p14:creationId xmlns:p14="http://schemas.microsoft.com/office/powerpoint/2010/main" val="9357460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21932"/>
            <a:ext cx="8248226" cy="6599234"/>
          </a:xfrm>
          <a:prstGeom prst="rect">
            <a:avLst/>
          </a:prstGeom>
        </p:spPr>
      </p:pic>
    </p:spTree>
    <p:extLst>
      <p:ext uri="{BB962C8B-B14F-4D97-AF65-F5344CB8AC3E}">
        <p14:creationId xmlns:p14="http://schemas.microsoft.com/office/powerpoint/2010/main" val="1535130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152400"/>
            <a:ext cx="5181600" cy="6477000"/>
          </a:xfrm>
          <a:prstGeom prst="rect">
            <a:avLst/>
          </a:prstGeom>
        </p:spPr>
      </p:pic>
    </p:spTree>
    <p:extLst>
      <p:ext uri="{BB962C8B-B14F-4D97-AF65-F5344CB8AC3E}">
        <p14:creationId xmlns:p14="http://schemas.microsoft.com/office/powerpoint/2010/main" val="32224546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04800"/>
            <a:ext cx="8382000" cy="5105400"/>
          </a:xfrm>
          <a:prstGeom prst="rect">
            <a:avLst/>
          </a:prstGeom>
        </p:spPr>
      </p:pic>
      <p:sp>
        <p:nvSpPr>
          <p:cNvPr id="3" name="TextBox 2"/>
          <p:cNvSpPr txBox="1"/>
          <p:nvPr/>
        </p:nvSpPr>
        <p:spPr>
          <a:xfrm>
            <a:off x="609600" y="5638800"/>
            <a:ext cx="7620000" cy="707886"/>
          </a:xfrm>
          <a:prstGeom prst="rect">
            <a:avLst/>
          </a:prstGeom>
          <a:noFill/>
        </p:spPr>
        <p:txBody>
          <a:bodyPr wrap="square" rtlCol="0">
            <a:spAutoFit/>
          </a:bodyPr>
          <a:lstStyle/>
          <a:p>
            <a:r>
              <a:rPr lang="en-US" sz="4000" b="1" dirty="0" smtClean="0"/>
              <a:t>This is how you sell Minerals!</a:t>
            </a:r>
            <a:endParaRPr lang="en-US" sz="4000" b="1" dirty="0"/>
          </a:p>
        </p:txBody>
      </p:sp>
    </p:spTree>
    <p:extLst>
      <p:ext uri="{BB962C8B-B14F-4D97-AF65-F5344CB8AC3E}">
        <p14:creationId xmlns:p14="http://schemas.microsoft.com/office/powerpoint/2010/main" val="9944521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762000"/>
            <a:ext cx="8458200" cy="4757198"/>
          </a:xfrm>
          <a:prstGeom prst="rect">
            <a:avLst/>
          </a:prstGeom>
        </p:spPr>
      </p:pic>
    </p:spTree>
    <p:extLst>
      <p:ext uri="{BB962C8B-B14F-4D97-AF65-F5344CB8AC3E}">
        <p14:creationId xmlns:p14="http://schemas.microsoft.com/office/powerpoint/2010/main" val="24274603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152400"/>
            <a:ext cx="4632629" cy="6486240"/>
          </a:xfrm>
          <a:prstGeom prst="rect">
            <a:avLst/>
          </a:prstGeom>
        </p:spPr>
      </p:pic>
    </p:spTree>
    <p:extLst>
      <p:ext uri="{BB962C8B-B14F-4D97-AF65-F5344CB8AC3E}">
        <p14:creationId xmlns:p14="http://schemas.microsoft.com/office/powerpoint/2010/main" val="41356307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1143000"/>
            <a:ext cx="7239000" cy="4401205"/>
          </a:xfrm>
          <a:prstGeom prst="rect">
            <a:avLst/>
          </a:prstGeom>
          <a:noFill/>
        </p:spPr>
        <p:txBody>
          <a:bodyPr wrap="square" rtlCol="0">
            <a:spAutoFit/>
          </a:bodyPr>
          <a:lstStyle/>
          <a:p>
            <a:r>
              <a:rPr lang="en-US" sz="4000" b="1" dirty="0" smtClean="0"/>
              <a:t>These are the Members who provided outstanding support to the show. </a:t>
            </a:r>
          </a:p>
          <a:p>
            <a:r>
              <a:rPr lang="en-US" sz="4000" b="1" dirty="0" smtClean="0"/>
              <a:t>They made the show a great success! The biggest show we have ever done!</a:t>
            </a:r>
          </a:p>
          <a:p>
            <a:r>
              <a:rPr lang="en-US" sz="4000" b="1" dirty="0" smtClean="0"/>
              <a:t>Thank you for your hard work!</a:t>
            </a:r>
            <a:endParaRPr lang="en-US" sz="4000" b="1" dirty="0"/>
          </a:p>
        </p:txBody>
      </p:sp>
    </p:spTree>
    <p:extLst>
      <p:ext uri="{BB962C8B-B14F-4D97-AF65-F5344CB8AC3E}">
        <p14:creationId xmlns:p14="http://schemas.microsoft.com/office/powerpoint/2010/main" val="18728099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533400"/>
            <a:ext cx="8449105" cy="4753310"/>
          </a:xfrm>
          <a:prstGeom prst="rect">
            <a:avLst/>
          </a:prstGeom>
        </p:spPr>
      </p:pic>
      <p:sp>
        <p:nvSpPr>
          <p:cNvPr id="3" name="TextBox 2"/>
          <p:cNvSpPr txBox="1"/>
          <p:nvPr/>
        </p:nvSpPr>
        <p:spPr>
          <a:xfrm>
            <a:off x="533400" y="5486400"/>
            <a:ext cx="8001000" cy="461665"/>
          </a:xfrm>
          <a:prstGeom prst="rect">
            <a:avLst/>
          </a:prstGeom>
          <a:noFill/>
        </p:spPr>
        <p:txBody>
          <a:bodyPr wrap="square" rtlCol="0">
            <a:spAutoFit/>
          </a:bodyPr>
          <a:lstStyle/>
          <a:p>
            <a:r>
              <a:rPr lang="en-US" sz="2400" b="1" dirty="0" smtClean="0"/>
              <a:t>This scene reminds me of Quartzsite coming up in January!</a:t>
            </a:r>
            <a:endParaRPr lang="en-US" sz="2400" b="1" dirty="0"/>
          </a:p>
        </p:txBody>
      </p:sp>
    </p:spTree>
    <p:extLst>
      <p:ext uri="{BB962C8B-B14F-4D97-AF65-F5344CB8AC3E}">
        <p14:creationId xmlns:p14="http://schemas.microsoft.com/office/powerpoint/2010/main" val="31440768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078743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121" y="304800"/>
            <a:ext cx="8626059" cy="6161136"/>
          </a:xfrm>
          <a:prstGeom prst="rect">
            <a:avLst/>
          </a:prstGeom>
        </p:spPr>
      </p:pic>
    </p:spTree>
    <p:extLst>
      <p:ext uri="{BB962C8B-B14F-4D97-AF65-F5344CB8AC3E}">
        <p14:creationId xmlns:p14="http://schemas.microsoft.com/office/powerpoint/2010/main" val="13517520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541" y="76200"/>
            <a:ext cx="7391400" cy="5912102"/>
          </a:xfrm>
          <a:prstGeom prst="rect">
            <a:avLst/>
          </a:prstGeom>
        </p:spPr>
      </p:pic>
      <p:sp>
        <p:nvSpPr>
          <p:cNvPr id="3" name="TextBox 2"/>
          <p:cNvSpPr txBox="1"/>
          <p:nvPr/>
        </p:nvSpPr>
        <p:spPr>
          <a:xfrm>
            <a:off x="775447" y="6038497"/>
            <a:ext cx="6781800" cy="523220"/>
          </a:xfrm>
          <a:prstGeom prst="rect">
            <a:avLst/>
          </a:prstGeom>
          <a:noFill/>
        </p:spPr>
        <p:txBody>
          <a:bodyPr wrap="square" rtlCol="0">
            <a:spAutoFit/>
          </a:bodyPr>
          <a:lstStyle/>
          <a:p>
            <a:r>
              <a:rPr lang="en-US" sz="2800" b="1" dirty="0" smtClean="0"/>
              <a:t>Taking care of an ouwee!</a:t>
            </a:r>
            <a:endParaRPr lang="en-US" sz="2800" b="1" dirty="0"/>
          </a:p>
        </p:txBody>
      </p:sp>
    </p:spTree>
    <p:extLst>
      <p:ext uri="{BB962C8B-B14F-4D97-AF65-F5344CB8AC3E}">
        <p14:creationId xmlns:p14="http://schemas.microsoft.com/office/powerpoint/2010/main" val="35502357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443"/>
            <a:ext cx="9144000" cy="5143113"/>
          </a:xfrm>
          <a:prstGeom prst="rect">
            <a:avLst/>
          </a:prstGeom>
        </p:spPr>
      </p:pic>
    </p:spTree>
    <p:extLst>
      <p:ext uri="{BB962C8B-B14F-4D97-AF65-F5344CB8AC3E}">
        <p14:creationId xmlns:p14="http://schemas.microsoft.com/office/powerpoint/2010/main" val="3446218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28600"/>
            <a:ext cx="8077200" cy="5770013"/>
          </a:xfrm>
          <a:prstGeom prst="rect">
            <a:avLst/>
          </a:prstGeom>
        </p:spPr>
      </p:pic>
      <p:sp>
        <p:nvSpPr>
          <p:cNvPr id="3" name="TextBox 2"/>
          <p:cNvSpPr txBox="1"/>
          <p:nvPr/>
        </p:nvSpPr>
        <p:spPr>
          <a:xfrm>
            <a:off x="609600" y="6172200"/>
            <a:ext cx="8001000" cy="523220"/>
          </a:xfrm>
          <a:prstGeom prst="rect">
            <a:avLst/>
          </a:prstGeom>
          <a:noFill/>
        </p:spPr>
        <p:txBody>
          <a:bodyPr wrap="square" rtlCol="0">
            <a:spAutoFit/>
          </a:bodyPr>
          <a:lstStyle/>
          <a:p>
            <a:r>
              <a:rPr lang="en-US" sz="2800" b="1" dirty="0" smtClean="0"/>
              <a:t>Break time in Hospitality!</a:t>
            </a:r>
            <a:endParaRPr lang="en-US" sz="2800" b="1" dirty="0"/>
          </a:p>
        </p:txBody>
      </p:sp>
    </p:spTree>
    <p:extLst>
      <p:ext uri="{BB962C8B-B14F-4D97-AF65-F5344CB8AC3E}">
        <p14:creationId xmlns:p14="http://schemas.microsoft.com/office/powerpoint/2010/main" val="6328298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228600"/>
            <a:ext cx="7467600" cy="5973714"/>
          </a:xfrm>
          <a:prstGeom prst="rect">
            <a:avLst/>
          </a:prstGeom>
        </p:spPr>
      </p:pic>
      <p:sp>
        <p:nvSpPr>
          <p:cNvPr id="3" name="TextBox 2"/>
          <p:cNvSpPr txBox="1"/>
          <p:nvPr/>
        </p:nvSpPr>
        <p:spPr>
          <a:xfrm>
            <a:off x="914400" y="6324600"/>
            <a:ext cx="7239000" cy="461665"/>
          </a:xfrm>
          <a:prstGeom prst="rect">
            <a:avLst/>
          </a:prstGeom>
          <a:noFill/>
        </p:spPr>
        <p:txBody>
          <a:bodyPr wrap="square" rtlCol="0">
            <a:spAutoFit/>
          </a:bodyPr>
          <a:lstStyle/>
          <a:p>
            <a:r>
              <a:rPr lang="en-US" sz="2400" b="1" dirty="0" smtClean="0"/>
              <a:t>Cary Holtz has this youngsters undivided attention!</a:t>
            </a:r>
            <a:endParaRPr lang="en-US" sz="2400" b="1" dirty="0"/>
          </a:p>
        </p:txBody>
      </p:sp>
    </p:spTree>
    <p:extLst>
      <p:ext uri="{BB962C8B-B14F-4D97-AF65-F5344CB8AC3E}">
        <p14:creationId xmlns:p14="http://schemas.microsoft.com/office/powerpoint/2010/main" val="29613603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753" y="304800"/>
            <a:ext cx="8000848" cy="5715097"/>
          </a:xfrm>
          <a:prstGeom prst="rect">
            <a:avLst/>
          </a:prstGeom>
        </p:spPr>
      </p:pic>
      <p:sp>
        <p:nvSpPr>
          <p:cNvPr id="3" name="TextBox 2"/>
          <p:cNvSpPr txBox="1"/>
          <p:nvPr/>
        </p:nvSpPr>
        <p:spPr>
          <a:xfrm>
            <a:off x="609753" y="6172200"/>
            <a:ext cx="8153247" cy="523220"/>
          </a:xfrm>
          <a:prstGeom prst="rect">
            <a:avLst/>
          </a:prstGeom>
          <a:noFill/>
        </p:spPr>
        <p:txBody>
          <a:bodyPr wrap="square" rtlCol="0">
            <a:spAutoFit/>
          </a:bodyPr>
          <a:lstStyle/>
          <a:p>
            <a:r>
              <a:rPr lang="en-US" sz="2800" b="1" dirty="0" smtClean="0"/>
              <a:t>Cutting Geodes was easy; Agates not so much!</a:t>
            </a:r>
            <a:endParaRPr lang="en-US" sz="2800" b="1" dirty="0"/>
          </a:p>
        </p:txBody>
      </p:sp>
    </p:spTree>
    <p:extLst>
      <p:ext uri="{BB962C8B-B14F-4D97-AF65-F5344CB8AC3E}">
        <p14:creationId xmlns:p14="http://schemas.microsoft.com/office/powerpoint/2010/main" val="31156063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304800"/>
            <a:ext cx="6324600" cy="6324600"/>
          </a:xfrm>
          <a:prstGeom prst="rect">
            <a:avLst/>
          </a:prstGeom>
        </p:spPr>
      </p:pic>
    </p:spTree>
    <p:extLst>
      <p:ext uri="{BB962C8B-B14F-4D97-AF65-F5344CB8AC3E}">
        <p14:creationId xmlns:p14="http://schemas.microsoft.com/office/powerpoint/2010/main" val="8078537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8500533" cy="4781550"/>
          </a:xfrm>
          <a:prstGeom prst="rect">
            <a:avLst/>
          </a:prstGeom>
        </p:spPr>
      </p:pic>
      <p:sp>
        <p:nvSpPr>
          <p:cNvPr id="3" name="TextBox 2"/>
          <p:cNvSpPr txBox="1"/>
          <p:nvPr/>
        </p:nvSpPr>
        <p:spPr>
          <a:xfrm>
            <a:off x="533400" y="5257800"/>
            <a:ext cx="8001000" cy="584775"/>
          </a:xfrm>
          <a:prstGeom prst="rect">
            <a:avLst/>
          </a:prstGeom>
          <a:noFill/>
        </p:spPr>
        <p:txBody>
          <a:bodyPr wrap="square" rtlCol="0">
            <a:spAutoFit/>
          </a:bodyPr>
          <a:lstStyle/>
          <a:p>
            <a:r>
              <a:rPr lang="en-US" sz="3200" b="1" dirty="0" smtClean="0"/>
              <a:t>It was crowded at times!</a:t>
            </a:r>
            <a:endParaRPr lang="en-US" sz="3200" b="1" dirty="0"/>
          </a:p>
        </p:txBody>
      </p:sp>
    </p:spTree>
    <p:extLst>
      <p:ext uri="{BB962C8B-B14F-4D97-AF65-F5344CB8AC3E}">
        <p14:creationId xmlns:p14="http://schemas.microsoft.com/office/powerpoint/2010/main" val="42084076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457200"/>
            <a:ext cx="2032000" cy="304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409575"/>
            <a:ext cx="2514600" cy="31432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409576"/>
            <a:ext cx="2514600" cy="31432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426" y="3715871"/>
            <a:ext cx="2270747" cy="283826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4199" y="3715871"/>
            <a:ext cx="2288241" cy="286013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4147" y="3715872"/>
            <a:ext cx="2752705" cy="2838268"/>
          </a:xfrm>
          <a:prstGeom prst="rect">
            <a:avLst/>
          </a:prstGeom>
        </p:spPr>
      </p:pic>
    </p:spTree>
    <p:extLst>
      <p:ext uri="{BB962C8B-B14F-4D97-AF65-F5344CB8AC3E}">
        <p14:creationId xmlns:p14="http://schemas.microsoft.com/office/powerpoint/2010/main" val="39321033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599" y="304800"/>
            <a:ext cx="7162799" cy="5372099"/>
          </a:xfrm>
          <a:prstGeom prst="rect">
            <a:avLst/>
          </a:prstGeom>
        </p:spPr>
      </p:pic>
      <p:sp>
        <p:nvSpPr>
          <p:cNvPr id="5" name="TextBox 4"/>
          <p:cNvSpPr txBox="1"/>
          <p:nvPr/>
        </p:nvSpPr>
        <p:spPr>
          <a:xfrm>
            <a:off x="1219200" y="5867400"/>
            <a:ext cx="6781800" cy="523220"/>
          </a:xfrm>
          <a:prstGeom prst="rect">
            <a:avLst/>
          </a:prstGeom>
          <a:noFill/>
        </p:spPr>
        <p:txBody>
          <a:bodyPr wrap="square" rtlCol="0">
            <a:spAutoFit/>
          </a:bodyPr>
          <a:lstStyle/>
          <a:p>
            <a:r>
              <a:rPr lang="en-US" sz="2800" b="1" dirty="0" smtClean="0"/>
              <a:t>One of Ralph Bishop’s many Deedeeites!</a:t>
            </a:r>
            <a:endParaRPr lang="en-US" sz="2800" b="1" dirty="0"/>
          </a:p>
        </p:txBody>
      </p:sp>
    </p:spTree>
    <p:extLst>
      <p:ext uri="{BB962C8B-B14F-4D97-AF65-F5344CB8AC3E}">
        <p14:creationId xmlns:p14="http://schemas.microsoft.com/office/powerpoint/2010/main" val="35491254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457200"/>
            <a:ext cx="7043492" cy="5282619"/>
          </a:xfrm>
          <a:prstGeom prst="rect">
            <a:avLst/>
          </a:prstGeom>
        </p:spPr>
      </p:pic>
      <p:sp>
        <p:nvSpPr>
          <p:cNvPr id="3" name="TextBox 2"/>
          <p:cNvSpPr txBox="1"/>
          <p:nvPr/>
        </p:nvSpPr>
        <p:spPr>
          <a:xfrm>
            <a:off x="1709493" y="5739819"/>
            <a:ext cx="6248400" cy="646331"/>
          </a:xfrm>
          <a:prstGeom prst="rect">
            <a:avLst/>
          </a:prstGeom>
          <a:noFill/>
        </p:spPr>
        <p:txBody>
          <a:bodyPr wrap="square" rtlCol="0">
            <a:spAutoFit/>
          </a:bodyPr>
          <a:lstStyle/>
          <a:p>
            <a:r>
              <a:rPr lang="en-US" sz="3600" b="1" dirty="0" smtClean="0"/>
              <a:t>Ralph’s Smokey Crystal!</a:t>
            </a:r>
            <a:endParaRPr lang="en-US" sz="3600" b="1" dirty="0"/>
          </a:p>
        </p:txBody>
      </p:sp>
    </p:spTree>
    <p:extLst>
      <p:ext uri="{BB962C8B-B14F-4D97-AF65-F5344CB8AC3E}">
        <p14:creationId xmlns:p14="http://schemas.microsoft.com/office/powerpoint/2010/main" val="25708480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00" y="329620"/>
            <a:ext cx="7518399" cy="5638799"/>
          </a:xfrm>
          <a:prstGeom prst="rect">
            <a:avLst/>
          </a:prstGeom>
        </p:spPr>
      </p:pic>
      <p:sp>
        <p:nvSpPr>
          <p:cNvPr id="3" name="TextBox 2"/>
          <p:cNvSpPr txBox="1"/>
          <p:nvPr/>
        </p:nvSpPr>
        <p:spPr>
          <a:xfrm>
            <a:off x="711200" y="6172200"/>
            <a:ext cx="7747000" cy="400110"/>
          </a:xfrm>
          <a:prstGeom prst="rect">
            <a:avLst/>
          </a:prstGeom>
          <a:noFill/>
        </p:spPr>
        <p:txBody>
          <a:bodyPr wrap="square" rtlCol="0">
            <a:spAutoFit/>
          </a:bodyPr>
          <a:lstStyle/>
          <a:p>
            <a:r>
              <a:rPr lang="en-US" sz="2000" b="1" dirty="0" smtClean="0"/>
              <a:t>Ralph’s large Ocean Jasper plate I really regret selling to him!</a:t>
            </a:r>
            <a:endParaRPr lang="en-US" sz="2000" b="1" dirty="0"/>
          </a:p>
        </p:txBody>
      </p:sp>
    </p:spTree>
    <p:extLst>
      <p:ext uri="{BB962C8B-B14F-4D97-AF65-F5344CB8AC3E}">
        <p14:creationId xmlns:p14="http://schemas.microsoft.com/office/powerpoint/2010/main" val="7050205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975" y="304800"/>
            <a:ext cx="7367272" cy="5525454"/>
          </a:xfrm>
          <a:prstGeom prst="rect">
            <a:avLst/>
          </a:prstGeom>
        </p:spPr>
      </p:pic>
      <p:sp>
        <p:nvSpPr>
          <p:cNvPr id="3" name="TextBox 2"/>
          <p:cNvSpPr txBox="1"/>
          <p:nvPr/>
        </p:nvSpPr>
        <p:spPr>
          <a:xfrm>
            <a:off x="1905000" y="6019800"/>
            <a:ext cx="5029200" cy="646331"/>
          </a:xfrm>
          <a:prstGeom prst="rect">
            <a:avLst/>
          </a:prstGeom>
          <a:noFill/>
        </p:spPr>
        <p:txBody>
          <a:bodyPr wrap="square" rtlCol="0">
            <a:spAutoFit/>
          </a:bodyPr>
          <a:lstStyle/>
          <a:p>
            <a:r>
              <a:rPr lang="en-US" sz="3600" b="1" dirty="0" smtClean="0"/>
              <a:t>California’s State Rock!</a:t>
            </a:r>
            <a:endParaRPr lang="en-US" sz="3600" b="1" dirty="0"/>
          </a:p>
        </p:txBody>
      </p:sp>
    </p:spTree>
    <p:extLst>
      <p:ext uri="{BB962C8B-B14F-4D97-AF65-F5344CB8AC3E}">
        <p14:creationId xmlns:p14="http://schemas.microsoft.com/office/powerpoint/2010/main" val="17374886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307" y="381000"/>
            <a:ext cx="7449892" cy="5587419"/>
          </a:xfrm>
          <a:prstGeom prst="rect">
            <a:avLst/>
          </a:prstGeom>
        </p:spPr>
      </p:pic>
      <p:sp>
        <p:nvSpPr>
          <p:cNvPr id="4" name="TextBox 3"/>
          <p:cNvSpPr txBox="1"/>
          <p:nvPr/>
        </p:nvSpPr>
        <p:spPr>
          <a:xfrm>
            <a:off x="2057400" y="6001865"/>
            <a:ext cx="5519493" cy="584775"/>
          </a:xfrm>
          <a:prstGeom prst="rect">
            <a:avLst/>
          </a:prstGeom>
          <a:noFill/>
        </p:spPr>
        <p:txBody>
          <a:bodyPr wrap="square" rtlCol="0">
            <a:spAutoFit/>
          </a:bodyPr>
          <a:lstStyle/>
          <a:p>
            <a:r>
              <a:rPr lang="en-US" sz="3200" b="1" dirty="0" smtClean="0"/>
              <a:t>Wire Art by Jeannie Lingerfelt!</a:t>
            </a:r>
            <a:endParaRPr lang="en-US" sz="3200" b="1" dirty="0"/>
          </a:p>
        </p:txBody>
      </p:sp>
    </p:spTree>
    <p:extLst>
      <p:ext uri="{BB962C8B-B14F-4D97-AF65-F5344CB8AC3E}">
        <p14:creationId xmlns:p14="http://schemas.microsoft.com/office/powerpoint/2010/main" val="13869867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07476"/>
            <a:ext cx="7645399" cy="5734049"/>
          </a:xfrm>
          <a:prstGeom prst="rect">
            <a:avLst/>
          </a:prstGeom>
        </p:spPr>
      </p:pic>
      <p:sp>
        <p:nvSpPr>
          <p:cNvPr id="3" name="TextBox 2"/>
          <p:cNvSpPr txBox="1"/>
          <p:nvPr/>
        </p:nvSpPr>
        <p:spPr>
          <a:xfrm>
            <a:off x="1092199" y="6019800"/>
            <a:ext cx="7239000" cy="584775"/>
          </a:xfrm>
          <a:prstGeom prst="rect">
            <a:avLst/>
          </a:prstGeom>
          <a:noFill/>
        </p:spPr>
        <p:txBody>
          <a:bodyPr wrap="square" rtlCol="0">
            <a:spAutoFit/>
          </a:bodyPr>
          <a:lstStyle/>
          <a:p>
            <a:r>
              <a:rPr lang="en-US" sz="3200" b="1" dirty="0" smtClean="0"/>
              <a:t>Inside </a:t>
            </a:r>
            <a:r>
              <a:rPr lang="en-US" sz="3200" b="1" dirty="0"/>
              <a:t>D</a:t>
            </a:r>
            <a:r>
              <a:rPr lang="en-US" sz="3200" b="1" dirty="0" smtClean="0"/>
              <a:t>avid Nelson’s Black Light Booth!</a:t>
            </a:r>
            <a:endParaRPr lang="en-US" sz="3200" b="1" dirty="0"/>
          </a:p>
        </p:txBody>
      </p:sp>
    </p:spTree>
    <p:extLst>
      <p:ext uri="{BB962C8B-B14F-4D97-AF65-F5344CB8AC3E}">
        <p14:creationId xmlns:p14="http://schemas.microsoft.com/office/powerpoint/2010/main" val="18016442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381000"/>
            <a:ext cx="6771785" cy="5078839"/>
          </a:xfrm>
          <a:prstGeom prst="rect">
            <a:avLst/>
          </a:prstGeom>
        </p:spPr>
      </p:pic>
      <p:sp>
        <p:nvSpPr>
          <p:cNvPr id="3" name="TextBox 2"/>
          <p:cNvSpPr txBox="1"/>
          <p:nvPr/>
        </p:nvSpPr>
        <p:spPr>
          <a:xfrm>
            <a:off x="990600" y="5715000"/>
            <a:ext cx="7086600" cy="461665"/>
          </a:xfrm>
          <a:prstGeom prst="rect">
            <a:avLst/>
          </a:prstGeom>
          <a:noFill/>
        </p:spPr>
        <p:txBody>
          <a:bodyPr wrap="square" rtlCol="0">
            <a:spAutoFit/>
          </a:bodyPr>
          <a:lstStyle/>
          <a:p>
            <a:r>
              <a:rPr lang="en-US" sz="2400" b="1" dirty="0" smtClean="0"/>
              <a:t>Ralph Bishop’s Petrified log surrounded by algae! </a:t>
            </a:r>
            <a:endParaRPr lang="en-US" sz="2400" b="1" dirty="0"/>
          </a:p>
        </p:txBody>
      </p:sp>
    </p:spTree>
    <p:extLst>
      <p:ext uri="{BB962C8B-B14F-4D97-AF65-F5344CB8AC3E}">
        <p14:creationId xmlns:p14="http://schemas.microsoft.com/office/powerpoint/2010/main" val="5825414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6107" y="889580"/>
            <a:ext cx="6771785" cy="5078839"/>
          </a:xfrm>
          <a:prstGeom prst="rect">
            <a:avLst/>
          </a:prstGeom>
        </p:spPr>
      </p:pic>
    </p:spTree>
    <p:extLst>
      <p:ext uri="{BB962C8B-B14F-4D97-AF65-F5344CB8AC3E}">
        <p14:creationId xmlns:p14="http://schemas.microsoft.com/office/powerpoint/2010/main" val="5343984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6107" y="889580"/>
            <a:ext cx="6771785" cy="5078839"/>
          </a:xfrm>
          <a:prstGeom prst="rect">
            <a:avLst/>
          </a:prstGeom>
        </p:spPr>
      </p:pic>
    </p:spTree>
    <p:extLst>
      <p:ext uri="{BB962C8B-B14F-4D97-AF65-F5344CB8AC3E}">
        <p14:creationId xmlns:p14="http://schemas.microsoft.com/office/powerpoint/2010/main" val="21360551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6107" y="889580"/>
            <a:ext cx="6771785" cy="5078839"/>
          </a:xfrm>
          <a:prstGeom prst="rect">
            <a:avLst/>
          </a:prstGeom>
        </p:spPr>
      </p:pic>
    </p:spTree>
    <p:extLst>
      <p:ext uri="{BB962C8B-B14F-4D97-AF65-F5344CB8AC3E}">
        <p14:creationId xmlns:p14="http://schemas.microsoft.com/office/powerpoint/2010/main" val="385588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1" y="152400"/>
            <a:ext cx="2590799" cy="342876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152400"/>
            <a:ext cx="3047999" cy="341979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194746"/>
            <a:ext cx="2709132" cy="338641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 y="3701303"/>
            <a:ext cx="2514600" cy="300429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4200" y="3701303"/>
            <a:ext cx="2895599" cy="300429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998" y="3701304"/>
            <a:ext cx="2861534" cy="2928096"/>
          </a:xfrm>
          <a:prstGeom prst="rect">
            <a:avLst/>
          </a:prstGeom>
        </p:spPr>
      </p:pic>
    </p:spTree>
    <p:extLst>
      <p:ext uri="{BB962C8B-B14F-4D97-AF65-F5344CB8AC3E}">
        <p14:creationId xmlns:p14="http://schemas.microsoft.com/office/powerpoint/2010/main" val="35884371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6107" y="889580"/>
            <a:ext cx="6771785" cy="5078839"/>
          </a:xfrm>
          <a:prstGeom prst="rect">
            <a:avLst/>
          </a:prstGeom>
        </p:spPr>
      </p:pic>
    </p:spTree>
    <p:extLst>
      <p:ext uri="{BB962C8B-B14F-4D97-AF65-F5344CB8AC3E}">
        <p14:creationId xmlns:p14="http://schemas.microsoft.com/office/powerpoint/2010/main" val="34525646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95" y="381000"/>
            <a:ext cx="6771785" cy="5078839"/>
          </a:xfrm>
          <a:prstGeom prst="rect">
            <a:avLst/>
          </a:prstGeom>
        </p:spPr>
      </p:pic>
      <p:sp>
        <p:nvSpPr>
          <p:cNvPr id="3" name="TextBox 2"/>
          <p:cNvSpPr txBox="1"/>
          <p:nvPr/>
        </p:nvSpPr>
        <p:spPr>
          <a:xfrm>
            <a:off x="1295400" y="5638800"/>
            <a:ext cx="6934200" cy="369332"/>
          </a:xfrm>
          <a:prstGeom prst="rect">
            <a:avLst/>
          </a:prstGeom>
          <a:noFill/>
        </p:spPr>
        <p:txBody>
          <a:bodyPr wrap="square" rtlCol="0">
            <a:spAutoFit/>
          </a:bodyPr>
          <a:lstStyle/>
          <a:p>
            <a:r>
              <a:rPr lang="en-US" b="1" dirty="0" smtClean="0"/>
              <a:t>Need a big banner and sign for sales of water and soda</a:t>
            </a:r>
            <a:endParaRPr lang="en-US" b="1" dirty="0"/>
          </a:p>
        </p:txBody>
      </p:sp>
    </p:spTree>
    <p:extLst>
      <p:ext uri="{BB962C8B-B14F-4D97-AF65-F5344CB8AC3E}">
        <p14:creationId xmlns:p14="http://schemas.microsoft.com/office/powerpoint/2010/main" val="21379400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00" y="215320"/>
            <a:ext cx="7670799" cy="5753099"/>
          </a:xfrm>
          <a:prstGeom prst="rect">
            <a:avLst/>
          </a:prstGeom>
        </p:spPr>
      </p:pic>
      <p:sp>
        <p:nvSpPr>
          <p:cNvPr id="3" name="TextBox 2"/>
          <p:cNvSpPr txBox="1"/>
          <p:nvPr/>
        </p:nvSpPr>
        <p:spPr>
          <a:xfrm>
            <a:off x="711200" y="6096000"/>
            <a:ext cx="6756400" cy="523220"/>
          </a:xfrm>
          <a:prstGeom prst="rect">
            <a:avLst/>
          </a:prstGeom>
          <a:noFill/>
        </p:spPr>
        <p:txBody>
          <a:bodyPr wrap="square" rtlCol="0">
            <a:spAutoFit/>
          </a:bodyPr>
          <a:lstStyle/>
          <a:p>
            <a:r>
              <a:rPr lang="en-US" sz="2800" b="1" dirty="0" smtClean="0"/>
              <a:t>Meet the Post Master of Nipomo, Mike</a:t>
            </a:r>
            <a:endParaRPr lang="en-US" sz="2800" b="1" dirty="0"/>
          </a:p>
        </p:txBody>
      </p:sp>
    </p:spTree>
    <p:extLst>
      <p:ext uri="{BB962C8B-B14F-4D97-AF65-F5344CB8AC3E}">
        <p14:creationId xmlns:p14="http://schemas.microsoft.com/office/powerpoint/2010/main" val="42305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57200"/>
            <a:ext cx="8093850" cy="4553156"/>
          </a:xfrm>
          <a:prstGeom prst="rect">
            <a:avLst/>
          </a:prstGeom>
        </p:spPr>
      </p:pic>
      <p:sp>
        <p:nvSpPr>
          <p:cNvPr id="3" name="TextBox 2"/>
          <p:cNvSpPr txBox="1"/>
          <p:nvPr/>
        </p:nvSpPr>
        <p:spPr>
          <a:xfrm>
            <a:off x="2884875" y="5183379"/>
            <a:ext cx="3543300" cy="369332"/>
          </a:xfrm>
          <a:prstGeom prst="rect">
            <a:avLst/>
          </a:prstGeom>
          <a:noFill/>
        </p:spPr>
        <p:txBody>
          <a:bodyPr wrap="square" rtlCol="0">
            <a:spAutoFit/>
          </a:bodyPr>
          <a:lstStyle/>
          <a:p>
            <a:r>
              <a:rPr lang="en-US" b="1" dirty="0" smtClean="0"/>
              <a:t>USPS NIPOMO came to the show!</a:t>
            </a:r>
            <a:endParaRPr lang="en-US" b="1" dirty="0"/>
          </a:p>
        </p:txBody>
      </p:sp>
    </p:spTree>
    <p:extLst>
      <p:ext uri="{BB962C8B-B14F-4D97-AF65-F5344CB8AC3E}">
        <p14:creationId xmlns:p14="http://schemas.microsoft.com/office/powerpoint/2010/main" val="10523597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6107" y="889580"/>
            <a:ext cx="6771785" cy="5078839"/>
          </a:xfrm>
          <a:prstGeom prst="rect">
            <a:avLst/>
          </a:prstGeom>
        </p:spPr>
      </p:pic>
    </p:spTree>
    <p:extLst>
      <p:ext uri="{BB962C8B-B14F-4D97-AF65-F5344CB8AC3E}">
        <p14:creationId xmlns:p14="http://schemas.microsoft.com/office/powerpoint/2010/main" val="40822858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6107" y="889580"/>
            <a:ext cx="6771785" cy="5078839"/>
          </a:xfrm>
          <a:prstGeom prst="rect">
            <a:avLst/>
          </a:prstGeom>
        </p:spPr>
      </p:pic>
    </p:spTree>
    <p:extLst>
      <p:ext uri="{BB962C8B-B14F-4D97-AF65-F5344CB8AC3E}">
        <p14:creationId xmlns:p14="http://schemas.microsoft.com/office/powerpoint/2010/main" val="18489058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6106" y="457200"/>
            <a:ext cx="6771785" cy="5078839"/>
          </a:xfrm>
          <a:prstGeom prst="rect">
            <a:avLst/>
          </a:prstGeom>
        </p:spPr>
      </p:pic>
      <p:sp>
        <p:nvSpPr>
          <p:cNvPr id="3" name="TextBox 2"/>
          <p:cNvSpPr txBox="1"/>
          <p:nvPr/>
        </p:nvSpPr>
        <p:spPr>
          <a:xfrm>
            <a:off x="1066800" y="5715000"/>
            <a:ext cx="7162800" cy="369332"/>
          </a:xfrm>
          <a:prstGeom prst="rect">
            <a:avLst/>
          </a:prstGeom>
          <a:noFill/>
        </p:spPr>
        <p:txBody>
          <a:bodyPr wrap="square" rtlCol="0">
            <a:spAutoFit/>
          </a:bodyPr>
          <a:lstStyle/>
          <a:p>
            <a:r>
              <a:rPr lang="en-US" b="1" dirty="0" smtClean="0"/>
              <a:t>The tall guy in the middle (His name is Brock) came from Bakersfield.</a:t>
            </a:r>
            <a:endParaRPr lang="en-US" b="1" dirty="0"/>
          </a:p>
        </p:txBody>
      </p:sp>
    </p:spTree>
    <p:extLst>
      <p:ext uri="{BB962C8B-B14F-4D97-AF65-F5344CB8AC3E}">
        <p14:creationId xmlns:p14="http://schemas.microsoft.com/office/powerpoint/2010/main" val="31267252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8178" y="457200"/>
            <a:ext cx="6771785" cy="5078839"/>
          </a:xfrm>
          <a:prstGeom prst="rect">
            <a:avLst/>
          </a:prstGeom>
        </p:spPr>
      </p:pic>
      <p:sp>
        <p:nvSpPr>
          <p:cNvPr id="3" name="TextBox 2"/>
          <p:cNvSpPr txBox="1"/>
          <p:nvPr/>
        </p:nvSpPr>
        <p:spPr>
          <a:xfrm>
            <a:off x="1168178" y="5715000"/>
            <a:ext cx="6832822" cy="369332"/>
          </a:xfrm>
          <a:prstGeom prst="rect">
            <a:avLst/>
          </a:prstGeom>
          <a:noFill/>
        </p:spPr>
        <p:txBody>
          <a:bodyPr wrap="square" rtlCol="0">
            <a:spAutoFit/>
          </a:bodyPr>
          <a:lstStyle/>
          <a:p>
            <a:r>
              <a:rPr lang="en-US" b="1" dirty="0" smtClean="0"/>
              <a:t>Dave Manchin’s pictures are a real asset!</a:t>
            </a:r>
            <a:endParaRPr lang="en-US" b="1" dirty="0"/>
          </a:p>
        </p:txBody>
      </p:sp>
    </p:spTree>
    <p:extLst>
      <p:ext uri="{BB962C8B-B14F-4D97-AF65-F5344CB8AC3E}">
        <p14:creationId xmlns:p14="http://schemas.microsoft.com/office/powerpoint/2010/main" val="36384231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00" y="386770"/>
            <a:ext cx="7442199" cy="5581649"/>
          </a:xfrm>
          <a:prstGeom prst="rect">
            <a:avLst/>
          </a:prstGeom>
        </p:spPr>
      </p:pic>
    </p:spTree>
    <p:extLst>
      <p:ext uri="{BB962C8B-B14F-4D97-AF65-F5344CB8AC3E}">
        <p14:creationId xmlns:p14="http://schemas.microsoft.com/office/powerpoint/2010/main" val="16292374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892" y="609599"/>
            <a:ext cx="7383708" cy="5537781"/>
          </a:xfrm>
          <a:prstGeom prst="rect">
            <a:avLst/>
          </a:prstGeom>
        </p:spPr>
      </p:pic>
    </p:spTree>
    <p:extLst>
      <p:ext uri="{BB962C8B-B14F-4D97-AF65-F5344CB8AC3E}">
        <p14:creationId xmlns:p14="http://schemas.microsoft.com/office/powerpoint/2010/main" val="29313390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283" y="762000"/>
            <a:ext cx="4349216" cy="4953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181478" y="1076324"/>
            <a:ext cx="5562599" cy="4171950"/>
          </a:xfrm>
          <a:prstGeom prst="rect">
            <a:avLst/>
          </a:prstGeom>
        </p:spPr>
      </p:pic>
    </p:spTree>
    <p:extLst>
      <p:ext uri="{BB962C8B-B14F-4D97-AF65-F5344CB8AC3E}">
        <p14:creationId xmlns:p14="http://schemas.microsoft.com/office/powerpoint/2010/main" val="7701823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1" y="457200"/>
            <a:ext cx="7348292" cy="5511219"/>
          </a:xfrm>
          <a:prstGeom prst="rect">
            <a:avLst/>
          </a:prstGeom>
        </p:spPr>
      </p:pic>
    </p:spTree>
    <p:extLst>
      <p:ext uri="{BB962C8B-B14F-4D97-AF65-F5344CB8AC3E}">
        <p14:creationId xmlns:p14="http://schemas.microsoft.com/office/powerpoint/2010/main" val="38626631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6107" y="609600"/>
            <a:ext cx="7145092" cy="5358819"/>
          </a:xfrm>
          <a:prstGeom prst="rect">
            <a:avLst/>
          </a:prstGeom>
        </p:spPr>
      </p:pic>
      <p:sp>
        <p:nvSpPr>
          <p:cNvPr id="3" name="TextBox 2"/>
          <p:cNvSpPr txBox="1"/>
          <p:nvPr/>
        </p:nvSpPr>
        <p:spPr>
          <a:xfrm>
            <a:off x="990600" y="6172200"/>
            <a:ext cx="7543800" cy="381000"/>
          </a:xfrm>
          <a:prstGeom prst="rect">
            <a:avLst/>
          </a:prstGeom>
          <a:noFill/>
        </p:spPr>
        <p:txBody>
          <a:bodyPr wrap="square" rtlCol="0">
            <a:spAutoFit/>
          </a:bodyPr>
          <a:lstStyle/>
          <a:p>
            <a:r>
              <a:rPr lang="en-US" b="1" dirty="0" smtClean="0"/>
              <a:t>Potential new member Dan Diaz case</a:t>
            </a:r>
            <a:endParaRPr lang="en-US" b="1" dirty="0"/>
          </a:p>
        </p:txBody>
      </p:sp>
    </p:spTree>
    <p:extLst>
      <p:ext uri="{BB962C8B-B14F-4D97-AF65-F5344CB8AC3E}">
        <p14:creationId xmlns:p14="http://schemas.microsoft.com/office/powerpoint/2010/main" val="29747777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801" y="457200"/>
            <a:ext cx="7348292" cy="5511219"/>
          </a:xfrm>
          <a:prstGeom prst="rect">
            <a:avLst/>
          </a:prstGeom>
        </p:spPr>
      </p:pic>
      <p:sp>
        <p:nvSpPr>
          <p:cNvPr id="3" name="TextBox 2"/>
          <p:cNvSpPr txBox="1"/>
          <p:nvPr/>
        </p:nvSpPr>
        <p:spPr>
          <a:xfrm>
            <a:off x="3124200" y="6096000"/>
            <a:ext cx="2590800" cy="369332"/>
          </a:xfrm>
          <a:prstGeom prst="rect">
            <a:avLst/>
          </a:prstGeom>
          <a:noFill/>
        </p:spPr>
        <p:txBody>
          <a:bodyPr wrap="square" rtlCol="0">
            <a:spAutoFit/>
          </a:bodyPr>
          <a:lstStyle/>
          <a:p>
            <a:r>
              <a:rPr lang="en-US" b="1" dirty="0" smtClean="0"/>
              <a:t>Some pretty rare stuff!</a:t>
            </a:r>
            <a:endParaRPr lang="en-US" b="1" dirty="0"/>
          </a:p>
        </p:txBody>
      </p:sp>
    </p:spTree>
    <p:extLst>
      <p:ext uri="{BB962C8B-B14F-4D97-AF65-F5344CB8AC3E}">
        <p14:creationId xmlns:p14="http://schemas.microsoft.com/office/powerpoint/2010/main" val="25420686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00" y="386770"/>
            <a:ext cx="7442199" cy="5581649"/>
          </a:xfrm>
          <a:prstGeom prst="rect">
            <a:avLst/>
          </a:prstGeom>
        </p:spPr>
      </p:pic>
    </p:spTree>
    <p:extLst>
      <p:ext uri="{BB962C8B-B14F-4D97-AF65-F5344CB8AC3E}">
        <p14:creationId xmlns:p14="http://schemas.microsoft.com/office/powerpoint/2010/main" val="8123884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533400"/>
            <a:ext cx="6771785" cy="5078839"/>
          </a:xfrm>
          <a:prstGeom prst="rect">
            <a:avLst/>
          </a:prstGeom>
        </p:spPr>
      </p:pic>
      <p:sp>
        <p:nvSpPr>
          <p:cNvPr id="4" name="TextBox 3"/>
          <p:cNvSpPr txBox="1"/>
          <p:nvPr/>
        </p:nvSpPr>
        <p:spPr>
          <a:xfrm>
            <a:off x="1295400" y="5791200"/>
            <a:ext cx="6619385" cy="369332"/>
          </a:xfrm>
          <a:prstGeom prst="rect">
            <a:avLst/>
          </a:prstGeom>
          <a:noFill/>
        </p:spPr>
        <p:txBody>
          <a:bodyPr wrap="square" rtlCol="0">
            <a:spAutoFit/>
          </a:bodyPr>
          <a:lstStyle/>
          <a:p>
            <a:r>
              <a:rPr lang="en-US" b="1" dirty="0" smtClean="0"/>
              <a:t>Honorary member Ralph Bishop and son Zack</a:t>
            </a:r>
            <a:endParaRPr lang="en-US" b="1" dirty="0"/>
          </a:p>
        </p:txBody>
      </p:sp>
    </p:spTree>
    <p:extLst>
      <p:ext uri="{BB962C8B-B14F-4D97-AF65-F5344CB8AC3E}">
        <p14:creationId xmlns:p14="http://schemas.microsoft.com/office/powerpoint/2010/main" val="4313283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307" y="457200"/>
            <a:ext cx="7348293" cy="5511220"/>
          </a:xfrm>
          <a:prstGeom prst="rect">
            <a:avLst/>
          </a:prstGeom>
        </p:spPr>
      </p:pic>
    </p:spTree>
    <p:extLst>
      <p:ext uri="{BB962C8B-B14F-4D97-AF65-F5344CB8AC3E}">
        <p14:creationId xmlns:p14="http://schemas.microsoft.com/office/powerpoint/2010/main" val="16584942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28600"/>
            <a:ext cx="8051800" cy="6038850"/>
          </a:xfrm>
          <a:prstGeom prst="rect">
            <a:avLst/>
          </a:prstGeom>
        </p:spPr>
      </p:pic>
      <p:sp>
        <p:nvSpPr>
          <p:cNvPr id="4" name="TextBox 3"/>
          <p:cNvSpPr txBox="1"/>
          <p:nvPr/>
        </p:nvSpPr>
        <p:spPr>
          <a:xfrm>
            <a:off x="3352800" y="6271932"/>
            <a:ext cx="2133600" cy="381000"/>
          </a:xfrm>
          <a:prstGeom prst="rect">
            <a:avLst/>
          </a:prstGeom>
          <a:noFill/>
        </p:spPr>
        <p:txBody>
          <a:bodyPr wrap="square" rtlCol="0">
            <a:spAutoFit/>
          </a:bodyPr>
          <a:lstStyle/>
          <a:p>
            <a:r>
              <a:rPr lang="en-US" dirty="0" smtClean="0"/>
              <a:t>Raffle Time!</a:t>
            </a:r>
            <a:endParaRPr lang="en-US" dirty="0"/>
          </a:p>
        </p:txBody>
      </p:sp>
    </p:spTree>
    <p:extLst>
      <p:ext uri="{BB962C8B-B14F-4D97-AF65-F5344CB8AC3E}">
        <p14:creationId xmlns:p14="http://schemas.microsoft.com/office/powerpoint/2010/main" val="364956635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304800"/>
            <a:ext cx="7315200" cy="5486400"/>
          </a:xfrm>
          <a:prstGeom prst="rect">
            <a:avLst/>
          </a:prstGeom>
        </p:spPr>
      </p:pic>
      <p:sp>
        <p:nvSpPr>
          <p:cNvPr id="3" name="TextBox 2"/>
          <p:cNvSpPr txBox="1"/>
          <p:nvPr/>
        </p:nvSpPr>
        <p:spPr>
          <a:xfrm>
            <a:off x="2590800" y="5943600"/>
            <a:ext cx="3505200" cy="369332"/>
          </a:xfrm>
          <a:prstGeom prst="rect">
            <a:avLst/>
          </a:prstGeom>
          <a:noFill/>
        </p:spPr>
        <p:txBody>
          <a:bodyPr wrap="square" rtlCol="0">
            <a:spAutoFit/>
          </a:bodyPr>
          <a:lstStyle/>
          <a:p>
            <a:r>
              <a:rPr lang="en-US" b="1" dirty="0" smtClean="0"/>
              <a:t>Logging the Raffle winners!</a:t>
            </a:r>
            <a:endParaRPr lang="en-US" b="1" dirty="0"/>
          </a:p>
        </p:txBody>
      </p:sp>
    </p:spTree>
    <p:extLst>
      <p:ext uri="{BB962C8B-B14F-4D97-AF65-F5344CB8AC3E}">
        <p14:creationId xmlns:p14="http://schemas.microsoft.com/office/powerpoint/2010/main" val="5689215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47918"/>
            <a:ext cx="5562600" cy="6172200"/>
          </a:xfrm>
          <a:prstGeom prst="rect">
            <a:avLst/>
          </a:prstGeom>
        </p:spPr>
      </p:pic>
      <p:sp>
        <p:nvSpPr>
          <p:cNvPr id="3" name="TextBox 2"/>
          <p:cNvSpPr txBox="1"/>
          <p:nvPr/>
        </p:nvSpPr>
        <p:spPr>
          <a:xfrm>
            <a:off x="3086100" y="6320118"/>
            <a:ext cx="3048000" cy="369332"/>
          </a:xfrm>
          <a:prstGeom prst="rect">
            <a:avLst/>
          </a:prstGeom>
          <a:noFill/>
        </p:spPr>
        <p:txBody>
          <a:bodyPr wrap="square" rtlCol="0">
            <a:spAutoFit/>
          </a:bodyPr>
          <a:lstStyle/>
          <a:p>
            <a:r>
              <a:rPr lang="en-US" b="1" dirty="0" smtClean="0"/>
              <a:t>What happened here?</a:t>
            </a:r>
            <a:endParaRPr lang="en-US" b="1" dirty="0"/>
          </a:p>
        </p:txBody>
      </p:sp>
    </p:spTree>
    <p:extLst>
      <p:ext uri="{BB962C8B-B14F-4D97-AF65-F5344CB8AC3E}">
        <p14:creationId xmlns:p14="http://schemas.microsoft.com/office/powerpoint/2010/main" val="34054502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990600"/>
            <a:ext cx="7620000" cy="2585323"/>
          </a:xfrm>
          <a:prstGeom prst="rect">
            <a:avLst/>
          </a:prstGeom>
          <a:noFill/>
        </p:spPr>
        <p:txBody>
          <a:bodyPr wrap="square" rtlCol="0">
            <a:spAutoFit/>
          </a:bodyPr>
          <a:lstStyle/>
          <a:p>
            <a:r>
              <a:rPr lang="en-US" sz="5400" b="1" dirty="0" smtClean="0"/>
              <a:t>I ask for input about the show; here are the responses I received!</a:t>
            </a:r>
            <a:endParaRPr lang="en-US" sz="5400" b="1" dirty="0"/>
          </a:p>
        </p:txBody>
      </p:sp>
    </p:spTree>
    <p:extLst>
      <p:ext uri="{BB962C8B-B14F-4D97-AF65-F5344CB8AC3E}">
        <p14:creationId xmlns:p14="http://schemas.microsoft.com/office/powerpoint/2010/main" val="1139919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1" y="457200"/>
            <a:ext cx="5791200" cy="32571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3714326"/>
            <a:ext cx="4724400" cy="2934124"/>
          </a:xfrm>
          <a:prstGeom prst="rect">
            <a:avLst/>
          </a:prstGeom>
        </p:spPr>
      </p:pic>
    </p:spTree>
    <p:extLst>
      <p:ext uri="{BB962C8B-B14F-4D97-AF65-F5344CB8AC3E}">
        <p14:creationId xmlns:p14="http://schemas.microsoft.com/office/powerpoint/2010/main" val="17494894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8242"/>
            <a:ext cx="8839200" cy="6186309"/>
          </a:xfrm>
          <a:prstGeom prst="rect">
            <a:avLst/>
          </a:prstGeom>
        </p:spPr>
        <p:txBody>
          <a:bodyPr wrap="square">
            <a:spAutoFit/>
          </a:bodyPr>
          <a:lstStyle/>
          <a:p>
            <a:r>
              <a:rPr lang="en-US" dirty="0"/>
              <a:t>The show was great!  I think it went better than last year!</a:t>
            </a:r>
          </a:p>
          <a:p>
            <a:r>
              <a:rPr lang="en-US" dirty="0"/>
              <a:t> </a:t>
            </a:r>
            <a:r>
              <a:rPr lang="en-US" dirty="0" smtClean="0"/>
              <a:t>Comments </a:t>
            </a:r>
            <a:r>
              <a:rPr lang="en-US" dirty="0"/>
              <a:t>from the Vendors - </a:t>
            </a:r>
          </a:p>
          <a:p>
            <a:r>
              <a:rPr lang="en-US" dirty="0"/>
              <a:t>1.  It was too hot.</a:t>
            </a:r>
          </a:p>
          <a:p>
            <a:r>
              <a:rPr lang="en-US" dirty="0"/>
              <a:t>2.  We really need to get some younger people interested in rocks, everyone is getting old.</a:t>
            </a:r>
          </a:p>
          <a:p>
            <a:r>
              <a:rPr lang="en-US" dirty="0"/>
              <a:t> </a:t>
            </a:r>
            <a:r>
              <a:rPr lang="en-US" dirty="0" smtClean="0"/>
              <a:t>My </a:t>
            </a:r>
            <a:r>
              <a:rPr lang="en-US" dirty="0"/>
              <a:t>personal comments -</a:t>
            </a:r>
          </a:p>
          <a:p>
            <a:r>
              <a:rPr lang="en-US" dirty="0"/>
              <a:t>1.  We need a sign for Hospitality.  Last year and this year people didn’t know where the hospitality tent was.  Vendors came to the kids booth asking for directions, people were wandering the parking lot looking for the tent. They really need a banner with our Logo on it.</a:t>
            </a:r>
          </a:p>
          <a:p>
            <a:r>
              <a:rPr lang="en-US" dirty="0"/>
              <a:t>2.  Putting up a table for the kids turned out to be a huge hit.  It was the shadiest place to sit and I sold a lot of rocks so that people could sit in the shade and paint.</a:t>
            </a:r>
          </a:p>
          <a:p>
            <a:r>
              <a:rPr lang="en-US" dirty="0"/>
              <a:t>3.  We really need someone to be a hospitality greeter.  Someone to welcome the vendors.  We should have passed out all the vendor packets before Sunday.  If they don’t come to the hospitality tent (Mostly since they can’t find it), we should have personally took their badges out to them.  We also need someone doing research about how people found out about the show and if our advertising is working.  They can pass out fliers for our club, etc. etc.  I would volunteer to do this, but I have big plans for the kid’s booth.</a:t>
            </a:r>
          </a:p>
          <a:p>
            <a:r>
              <a:rPr lang="en-US" dirty="0"/>
              <a:t>4.  The kid’s booth went super well.  Having the extra table showed me that most families had a Dad sitting with the kids while the Mom shopped.  I think that we can have more activities for the kids so that they aren’t bored at the show and Moms will have more time to shop!.  </a:t>
            </a:r>
          </a:p>
          <a:p>
            <a:r>
              <a:rPr lang="en-US" dirty="0"/>
              <a:t>5.  THOSE STINKIN’ TABLES! — God I hate them!  I don’t know the answer, but we need help with those</a:t>
            </a:r>
            <a:r>
              <a:rPr lang="en-US" dirty="0" smtClean="0"/>
              <a:t>.</a:t>
            </a:r>
            <a:endParaRPr lang="en-US" dirty="0"/>
          </a:p>
        </p:txBody>
      </p:sp>
    </p:spTree>
    <p:extLst>
      <p:ext uri="{BB962C8B-B14F-4D97-AF65-F5344CB8AC3E}">
        <p14:creationId xmlns:p14="http://schemas.microsoft.com/office/powerpoint/2010/main" val="8875863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57200"/>
            <a:ext cx="8382000" cy="5909310"/>
          </a:xfrm>
          <a:prstGeom prst="rect">
            <a:avLst/>
          </a:prstGeom>
        </p:spPr>
        <p:txBody>
          <a:bodyPr wrap="square">
            <a:spAutoFit/>
          </a:bodyPr>
          <a:lstStyle/>
          <a:p>
            <a:r>
              <a:rPr lang="en-US" dirty="0" smtClean="0"/>
              <a:t> </a:t>
            </a:r>
          </a:p>
          <a:p>
            <a:r>
              <a:rPr lang="en-US" dirty="0" smtClean="0"/>
              <a:t>Special Shout Outs - </a:t>
            </a:r>
          </a:p>
          <a:p>
            <a:r>
              <a:rPr lang="en-US" dirty="0" smtClean="0"/>
              <a:t>1.  Renea did an amazing job with the vendors, the ice, the trash, and more.</a:t>
            </a:r>
          </a:p>
          <a:p>
            <a:r>
              <a:rPr lang="en-US" dirty="0" smtClean="0"/>
              <a:t>2.  Joey for helping everyday with whatever needed to be done.</a:t>
            </a:r>
          </a:p>
          <a:p>
            <a:r>
              <a:rPr lang="en-US" dirty="0" smtClean="0"/>
              <a:t>3.  Wes for being patient and explaining all the ins and outs of the show so that we could all learn how to do it in the future.</a:t>
            </a:r>
          </a:p>
          <a:p>
            <a:r>
              <a:rPr lang="en-US" dirty="0" smtClean="0"/>
              <a:t>4.  Cary and Kathy Holst for filling all the blank volunteer holes in the sign up sheet.</a:t>
            </a:r>
          </a:p>
          <a:p>
            <a:r>
              <a:rPr lang="en-US" dirty="0" smtClean="0"/>
              <a:t>5.  Everyone that helped without complaint</a:t>
            </a:r>
          </a:p>
          <a:p>
            <a:r>
              <a:rPr lang="en-US" dirty="0" smtClean="0"/>
              <a:t> </a:t>
            </a:r>
          </a:p>
          <a:p>
            <a:r>
              <a:rPr lang="en-US" dirty="0" smtClean="0"/>
              <a:t>Special Stories - </a:t>
            </a:r>
          </a:p>
          <a:p>
            <a:r>
              <a:rPr lang="en-US" dirty="0" smtClean="0"/>
              <a:t>1. We had a guy come to the kid’s booth with his kids.  He said that 40 years ago he pulled a rock out of the wooden box at the kids booth.  He says that he still has the rock after all these years.  It was a special story that he could share with us and his kids.  Super cool.</a:t>
            </a:r>
          </a:p>
          <a:p>
            <a:r>
              <a:rPr lang="en-US" dirty="0" smtClean="0"/>
              <a:t>2.  I broke a $100 bill for a guy at the kid's booth.  He asked me what we were doing and I told him that we were raising money for our rock club and for scholarships for geology students.  He handed me back $50 as a donation.  It made me wonder if people coming to the show realized that it was a fundraiser for our club.  That would be another job for the hospitality greeter.</a:t>
            </a:r>
          </a:p>
          <a:p>
            <a:r>
              <a:rPr lang="en-US" dirty="0" smtClean="0"/>
              <a:t>3.  We also had another guy donate $20 so that kids could have free spins!  Lovely.</a:t>
            </a:r>
          </a:p>
          <a:p>
            <a:r>
              <a:rPr lang="en-US" dirty="0" smtClean="0"/>
              <a:t> </a:t>
            </a:r>
            <a:endParaRPr lang="en-US" dirty="0"/>
          </a:p>
        </p:txBody>
      </p:sp>
    </p:spTree>
    <p:extLst>
      <p:ext uri="{BB962C8B-B14F-4D97-AF65-F5344CB8AC3E}">
        <p14:creationId xmlns:p14="http://schemas.microsoft.com/office/powerpoint/2010/main" val="22901193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950694"/>
            <a:ext cx="8382000" cy="3970318"/>
          </a:xfrm>
          <a:prstGeom prst="rect">
            <a:avLst/>
          </a:prstGeom>
          <a:noFill/>
        </p:spPr>
        <p:txBody>
          <a:bodyPr wrap="square" rtlCol="0">
            <a:spAutoFit/>
          </a:bodyPr>
          <a:lstStyle/>
          <a:p>
            <a:r>
              <a:rPr lang="en-US" sz="2800" dirty="0"/>
              <a:t>I felt we were short on displays and </a:t>
            </a:r>
            <a:r>
              <a:rPr lang="en-US" sz="2800" dirty="0" smtClean="0"/>
              <a:t>Demonstrators</a:t>
            </a:r>
            <a:r>
              <a:rPr lang="en-US" sz="2800" dirty="0"/>
              <a:t>.  Maybe send </a:t>
            </a:r>
            <a:r>
              <a:rPr lang="en-US" sz="2800" dirty="0" smtClean="0"/>
              <a:t>out display signup sheets </a:t>
            </a:r>
            <a:r>
              <a:rPr lang="en-US" sz="2800" dirty="0"/>
              <a:t>with the dealer applications.  Maybe send out requests for </a:t>
            </a:r>
            <a:r>
              <a:rPr lang="en-US" sz="2800" dirty="0" smtClean="0"/>
              <a:t>demonstrators </a:t>
            </a:r>
            <a:r>
              <a:rPr lang="en-US" sz="2800" dirty="0"/>
              <a:t>a couple of months before the show to folks </a:t>
            </a:r>
            <a:r>
              <a:rPr lang="en-US" sz="2800" dirty="0" smtClean="0"/>
              <a:t>who </a:t>
            </a:r>
            <a:r>
              <a:rPr lang="en-US" sz="2800" dirty="0"/>
              <a:t>have done that at previous shows (Fenders, Mary R, and ??)  Also, I think we need to </a:t>
            </a:r>
          </a:p>
          <a:p>
            <a:r>
              <a:rPr lang="en-US" sz="2800" dirty="0"/>
              <a:t>communicate to our visitors somehow, and often that there are </a:t>
            </a:r>
            <a:r>
              <a:rPr lang="en-US" sz="2800" dirty="0" smtClean="0"/>
              <a:t>inside </a:t>
            </a:r>
            <a:r>
              <a:rPr lang="en-US" sz="2800" dirty="0"/>
              <a:t>displays and </a:t>
            </a:r>
            <a:r>
              <a:rPr lang="en-US" sz="2800" dirty="0" smtClean="0"/>
              <a:t>Dealers</a:t>
            </a:r>
            <a:r>
              <a:rPr lang="en-US" sz="2800" dirty="0"/>
              <a:t>.   Encourage more help for our three booths</a:t>
            </a:r>
            <a:r>
              <a:rPr lang="en-US" sz="2800" dirty="0" smtClean="0"/>
              <a:t>! </a:t>
            </a:r>
            <a:endParaRPr lang="en-US" sz="2800" dirty="0"/>
          </a:p>
        </p:txBody>
      </p:sp>
      <p:sp>
        <p:nvSpPr>
          <p:cNvPr id="3" name="TextBox 2"/>
          <p:cNvSpPr txBox="1"/>
          <p:nvPr/>
        </p:nvSpPr>
        <p:spPr>
          <a:xfrm>
            <a:off x="654424" y="304363"/>
            <a:ext cx="7772400" cy="646331"/>
          </a:xfrm>
          <a:prstGeom prst="rect">
            <a:avLst/>
          </a:prstGeom>
          <a:noFill/>
        </p:spPr>
        <p:txBody>
          <a:bodyPr wrap="square" rtlCol="0">
            <a:spAutoFit/>
          </a:bodyPr>
          <a:lstStyle/>
          <a:p>
            <a:r>
              <a:rPr lang="en-US" sz="3600" dirty="0" smtClean="0"/>
              <a:t>And here is another response I received:</a:t>
            </a:r>
            <a:endParaRPr lang="en-US" sz="3600" dirty="0"/>
          </a:p>
        </p:txBody>
      </p:sp>
      <p:sp>
        <p:nvSpPr>
          <p:cNvPr id="4" name="TextBox 3"/>
          <p:cNvSpPr txBox="1"/>
          <p:nvPr/>
        </p:nvSpPr>
        <p:spPr>
          <a:xfrm>
            <a:off x="667871" y="4800600"/>
            <a:ext cx="7467600" cy="1569660"/>
          </a:xfrm>
          <a:prstGeom prst="rect">
            <a:avLst/>
          </a:prstGeom>
          <a:noFill/>
        </p:spPr>
        <p:txBody>
          <a:bodyPr wrap="square" rtlCol="0">
            <a:spAutoFit/>
          </a:bodyPr>
          <a:lstStyle/>
          <a:p>
            <a:r>
              <a:rPr lang="en-US" sz="3200" dirty="0" smtClean="0"/>
              <a:t>These comments have merit</a:t>
            </a:r>
            <a:r>
              <a:rPr lang="en-US" sz="3200" dirty="0"/>
              <a:t> but</a:t>
            </a:r>
            <a:r>
              <a:rPr lang="en-US" sz="3200" dirty="0" smtClean="0"/>
              <a:t> Be </a:t>
            </a:r>
            <a:r>
              <a:rPr lang="en-US" sz="3200" dirty="0"/>
              <a:t>very aware of the power requirements for </a:t>
            </a:r>
            <a:r>
              <a:rPr lang="en-US" sz="3200" dirty="0" smtClean="0"/>
              <a:t>Demonstrators! It is limited!</a:t>
            </a:r>
            <a:endParaRPr lang="en-US" sz="3200" dirty="0"/>
          </a:p>
        </p:txBody>
      </p:sp>
    </p:spTree>
    <p:extLst>
      <p:ext uri="{BB962C8B-B14F-4D97-AF65-F5344CB8AC3E}">
        <p14:creationId xmlns:p14="http://schemas.microsoft.com/office/powerpoint/2010/main" val="14319794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747663"/>
            <a:ext cx="8001000" cy="3539430"/>
          </a:xfrm>
          <a:prstGeom prst="rect">
            <a:avLst/>
          </a:prstGeom>
          <a:noFill/>
        </p:spPr>
        <p:txBody>
          <a:bodyPr wrap="square" rtlCol="0">
            <a:spAutoFit/>
          </a:bodyPr>
          <a:lstStyle/>
          <a:p>
            <a:r>
              <a:rPr lang="en-US" sz="3200" dirty="0" smtClean="0"/>
              <a:t>And Another!</a:t>
            </a:r>
          </a:p>
          <a:p>
            <a:r>
              <a:rPr lang="en-US" sz="3200" dirty="0" smtClean="0"/>
              <a:t>It was mentioned to me that at least 3 venders had dogs that ran loose during the show!</a:t>
            </a:r>
          </a:p>
          <a:p>
            <a:r>
              <a:rPr lang="en-US" sz="3200" dirty="0" smtClean="0"/>
              <a:t>Secondly, There was a Vendor that exercised poor driving skills inside the court yard behind the Olympic Hall. We need to better control that!</a:t>
            </a:r>
            <a:endParaRPr lang="en-US" sz="3200" dirty="0"/>
          </a:p>
        </p:txBody>
      </p:sp>
    </p:spTree>
    <p:extLst>
      <p:ext uri="{BB962C8B-B14F-4D97-AF65-F5344CB8AC3E}">
        <p14:creationId xmlns:p14="http://schemas.microsoft.com/office/powerpoint/2010/main" val="4646176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228600"/>
            <a:ext cx="7772400" cy="584775"/>
          </a:xfrm>
          <a:prstGeom prst="rect">
            <a:avLst/>
          </a:prstGeom>
          <a:noFill/>
        </p:spPr>
        <p:txBody>
          <a:bodyPr wrap="square" rtlCol="0">
            <a:spAutoFit/>
          </a:bodyPr>
          <a:lstStyle/>
          <a:p>
            <a:r>
              <a:rPr lang="en-US" sz="3200" dirty="0" smtClean="0"/>
              <a:t>AND NOW FOR MY COMMENTS!</a:t>
            </a:r>
            <a:endParaRPr lang="en-US" sz="3200" dirty="0"/>
          </a:p>
        </p:txBody>
      </p:sp>
      <p:sp>
        <p:nvSpPr>
          <p:cNvPr id="3" name="TextBox 2"/>
          <p:cNvSpPr txBox="1"/>
          <p:nvPr/>
        </p:nvSpPr>
        <p:spPr>
          <a:xfrm>
            <a:off x="381000" y="813375"/>
            <a:ext cx="8534400" cy="6278642"/>
          </a:xfrm>
          <a:prstGeom prst="rect">
            <a:avLst/>
          </a:prstGeom>
          <a:noFill/>
        </p:spPr>
        <p:txBody>
          <a:bodyPr wrap="square" rtlCol="0">
            <a:spAutoFit/>
          </a:bodyPr>
          <a:lstStyle/>
          <a:p>
            <a:r>
              <a:rPr lang="en-US" sz="2400" b="1" dirty="0" smtClean="0"/>
              <a:t>Over all the show was a big success, However there is always room for improvement. The show could not have happened without the full support of our newest members and they came through!</a:t>
            </a:r>
          </a:p>
          <a:p>
            <a:r>
              <a:rPr lang="en-US" sz="2400" b="1" dirty="0" smtClean="0"/>
              <a:t>There is one nagging problem that makes the event harder to produce! There was not a </a:t>
            </a:r>
            <a:r>
              <a:rPr lang="en-US" sz="2400" b="1" dirty="0" smtClean="0">
                <a:solidFill>
                  <a:srgbClr val="FF0000"/>
                </a:solidFill>
              </a:rPr>
              <a:t>detailed</a:t>
            </a:r>
            <a:r>
              <a:rPr lang="en-US" sz="2400" b="1" dirty="0" smtClean="0"/>
              <a:t> work plan that covered the setup, operational period and tear down of the Show covering the event span. This plan should specify time and place for everything. What comes from the Storage Locker and when?</a:t>
            </a:r>
          </a:p>
          <a:p>
            <a:r>
              <a:rPr lang="en-US" sz="2400" b="1" dirty="0" smtClean="0"/>
              <a:t>Tables first, skirting second with electrical layout followed by the cases. Where do workers need to be and when? (We had the trailer over at the Locker but the workers were at the Olympic hall). We need to get the school admin more involved with our schedule; They can’t wait until the last minute to give us approval. We have the Corporate knowledge to get this done and done right!</a:t>
            </a:r>
          </a:p>
          <a:p>
            <a:endParaRPr lang="en-US" dirty="0"/>
          </a:p>
        </p:txBody>
      </p:sp>
    </p:spTree>
    <p:extLst>
      <p:ext uri="{BB962C8B-B14F-4D97-AF65-F5344CB8AC3E}">
        <p14:creationId xmlns:p14="http://schemas.microsoft.com/office/powerpoint/2010/main" val="31989755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2133600"/>
            <a:ext cx="5943600" cy="1015663"/>
          </a:xfrm>
          <a:prstGeom prst="rect">
            <a:avLst/>
          </a:prstGeom>
          <a:noFill/>
        </p:spPr>
        <p:txBody>
          <a:bodyPr wrap="square" rtlCol="0">
            <a:spAutoFit/>
          </a:bodyPr>
          <a:lstStyle/>
          <a:p>
            <a:r>
              <a:rPr lang="en-US" sz="6000" dirty="0" smtClean="0"/>
              <a:t>THE END!</a:t>
            </a:r>
            <a:endParaRPr lang="en-US" sz="6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4852" y="2971800"/>
            <a:ext cx="4654296" cy="3154680"/>
          </a:xfrm>
          <a:prstGeom prst="rect">
            <a:avLst/>
          </a:prstGeom>
        </p:spPr>
      </p:pic>
    </p:spTree>
    <p:extLst>
      <p:ext uri="{BB962C8B-B14F-4D97-AF65-F5344CB8AC3E}">
        <p14:creationId xmlns:p14="http://schemas.microsoft.com/office/powerpoint/2010/main" val="3470266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306" y="304800"/>
            <a:ext cx="7543800" cy="5657850"/>
          </a:xfrm>
          <a:prstGeom prst="rect">
            <a:avLst/>
          </a:prstGeom>
        </p:spPr>
      </p:pic>
      <p:sp>
        <p:nvSpPr>
          <p:cNvPr id="3" name="TextBox 2"/>
          <p:cNvSpPr txBox="1"/>
          <p:nvPr/>
        </p:nvSpPr>
        <p:spPr>
          <a:xfrm>
            <a:off x="990600" y="6096000"/>
            <a:ext cx="7315200" cy="461665"/>
          </a:xfrm>
          <a:prstGeom prst="rect">
            <a:avLst/>
          </a:prstGeom>
          <a:noFill/>
        </p:spPr>
        <p:txBody>
          <a:bodyPr wrap="square" rtlCol="0">
            <a:spAutoFit/>
          </a:bodyPr>
          <a:lstStyle/>
          <a:p>
            <a:r>
              <a:rPr lang="en-US" sz="2400" dirty="0" smtClean="0"/>
              <a:t>This is called Dedication! Thank you Sylvia!</a:t>
            </a:r>
            <a:endParaRPr lang="en-US" sz="2400" dirty="0"/>
          </a:p>
        </p:txBody>
      </p:sp>
    </p:spTree>
    <p:extLst>
      <p:ext uri="{BB962C8B-B14F-4D97-AF65-F5344CB8AC3E}">
        <p14:creationId xmlns:p14="http://schemas.microsoft.com/office/powerpoint/2010/main" val="29231048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8751</TotalTime>
  <Words>745</Words>
  <Application>Microsoft Office PowerPoint</Application>
  <PresentationFormat>On-screen Show (4:3)</PresentationFormat>
  <Paragraphs>95</Paragraphs>
  <Slides>85</Slides>
  <Notes>0</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THE OMS SHOW 2023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OMS SHOW 2023</dc:title>
  <dc:creator>Carroll Lingerfelt</dc:creator>
  <cp:lastModifiedBy>Carroll Lingerfelt</cp:lastModifiedBy>
  <cp:revision>31</cp:revision>
  <dcterms:created xsi:type="dcterms:W3CDTF">2023-08-20T02:56:39Z</dcterms:created>
  <dcterms:modified xsi:type="dcterms:W3CDTF">2023-09-23T03:02:34Z</dcterms:modified>
</cp:coreProperties>
</file>