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5039E3-394E-4A41-AA83-C3E179AA882D}"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01252-1B34-4149-9C6E-F4261DF94C03}" type="slidenum">
              <a:rPr lang="en-US" smtClean="0"/>
              <a:t>‹#›</a:t>
            </a:fld>
            <a:endParaRPr lang="en-US"/>
          </a:p>
        </p:txBody>
      </p:sp>
    </p:spTree>
    <p:extLst>
      <p:ext uri="{BB962C8B-B14F-4D97-AF65-F5344CB8AC3E}">
        <p14:creationId xmlns:p14="http://schemas.microsoft.com/office/powerpoint/2010/main" val="63598659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039E3-394E-4A41-AA83-C3E179AA882D}"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01252-1B34-4149-9C6E-F4261DF94C03}" type="slidenum">
              <a:rPr lang="en-US" smtClean="0"/>
              <a:t>‹#›</a:t>
            </a:fld>
            <a:endParaRPr lang="en-US"/>
          </a:p>
        </p:txBody>
      </p:sp>
    </p:spTree>
    <p:extLst>
      <p:ext uri="{BB962C8B-B14F-4D97-AF65-F5344CB8AC3E}">
        <p14:creationId xmlns:p14="http://schemas.microsoft.com/office/powerpoint/2010/main" val="269260472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039E3-394E-4A41-AA83-C3E179AA882D}"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01252-1B34-4149-9C6E-F4261DF94C03}" type="slidenum">
              <a:rPr lang="en-US" smtClean="0"/>
              <a:t>‹#›</a:t>
            </a:fld>
            <a:endParaRPr lang="en-US"/>
          </a:p>
        </p:txBody>
      </p:sp>
    </p:spTree>
    <p:extLst>
      <p:ext uri="{BB962C8B-B14F-4D97-AF65-F5344CB8AC3E}">
        <p14:creationId xmlns:p14="http://schemas.microsoft.com/office/powerpoint/2010/main" val="388859544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039E3-394E-4A41-AA83-C3E179AA882D}"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01252-1B34-4149-9C6E-F4261DF94C03}" type="slidenum">
              <a:rPr lang="en-US" smtClean="0"/>
              <a:t>‹#›</a:t>
            </a:fld>
            <a:endParaRPr lang="en-US"/>
          </a:p>
        </p:txBody>
      </p:sp>
    </p:spTree>
    <p:extLst>
      <p:ext uri="{BB962C8B-B14F-4D97-AF65-F5344CB8AC3E}">
        <p14:creationId xmlns:p14="http://schemas.microsoft.com/office/powerpoint/2010/main" val="237333849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039E3-394E-4A41-AA83-C3E179AA882D}"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01252-1B34-4149-9C6E-F4261DF94C03}" type="slidenum">
              <a:rPr lang="en-US" smtClean="0"/>
              <a:t>‹#›</a:t>
            </a:fld>
            <a:endParaRPr lang="en-US"/>
          </a:p>
        </p:txBody>
      </p:sp>
    </p:spTree>
    <p:extLst>
      <p:ext uri="{BB962C8B-B14F-4D97-AF65-F5344CB8AC3E}">
        <p14:creationId xmlns:p14="http://schemas.microsoft.com/office/powerpoint/2010/main" val="88975788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5039E3-394E-4A41-AA83-C3E179AA882D}"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01252-1B34-4149-9C6E-F4261DF94C03}" type="slidenum">
              <a:rPr lang="en-US" smtClean="0"/>
              <a:t>‹#›</a:t>
            </a:fld>
            <a:endParaRPr lang="en-US"/>
          </a:p>
        </p:txBody>
      </p:sp>
    </p:spTree>
    <p:extLst>
      <p:ext uri="{BB962C8B-B14F-4D97-AF65-F5344CB8AC3E}">
        <p14:creationId xmlns:p14="http://schemas.microsoft.com/office/powerpoint/2010/main" val="355906163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039E3-394E-4A41-AA83-C3E179AA882D}" type="datetimeFigureOut">
              <a:rPr lang="en-US" smtClean="0"/>
              <a:t>11/28/2018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B01252-1B34-4149-9C6E-F4261DF94C03}" type="slidenum">
              <a:rPr lang="en-US" smtClean="0"/>
              <a:t>‹#›</a:t>
            </a:fld>
            <a:endParaRPr lang="en-US"/>
          </a:p>
        </p:txBody>
      </p:sp>
    </p:spTree>
    <p:extLst>
      <p:ext uri="{BB962C8B-B14F-4D97-AF65-F5344CB8AC3E}">
        <p14:creationId xmlns:p14="http://schemas.microsoft.com/office/powerpoint/2010/main" val="361584781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039E3-394E-4A41-AA83-C3E179AA882D}" type="datetimeFigureOut">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B01252-1B34-4149-9C6E-F4261DF94C03}" type="slidenum">
              <a:rPr lang="en-US" smtClean="0"/>
              <a:t>‹#›</a:t>
            </a:fld>
            <a:endParaRPr lang="en-US"/>
          </a:p>
        </p:txBody>
      </p:sp>
    </p:spTree>
    <p:extLst>
      <p:ext uri="{BB962C8B-B14F-4D97-AF65-F5344CB8AC3E}">
        <p14:creationId xmlns:p14="http://schemas.microsoft.com/office/powerpoint/2010/main" val="92857142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039E3-394E-4A41-AA83-C3E179AA882D}" type="datetimeFigureOut">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B01252-1B34-4149-9C6E-F4261DF94C03}" type="slidenum">
              <a:rPr lang="en-US" smtClean="0"/>
              <a:t>‹#›</a:t>
            </a:fld>
            <a:endParaRPr lang="en-US"/>
          </a:p>
        </p:txBody>
      </p:sp>
    </p:spTree>
    <p:extLst>
      <p:ext uri="{BB962C8B-B14F-4D97-AF65-F5344CB8AC3E}">
        <p14:creationId xmlns:p14="http://schemas.microsoft.com/office/powerpoint/2010/main" val="154979766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039E3-394E-4A41-AA83-C3E179AA882D}"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01252-1B34-4149-9C6E-F4261DF94C03}" type="slidenum">
              <a:rPr lang="en-US" smtClean="0"/>
              <a:t>‹#›</a:t>
            </a:fld>
            <a:endParaRPr lang="en-US"/>
          </a:p>
        </p:txBody>
      </p:sp>
    </p:spTree>
    <p:extLst>
      <p:ext uri="{BB962C8B-B14F-4D97-AF65-F5344CB8AC3E}">
        <p14:creationId xmlns:p14="http://schemas.microsoft.com/office/powerpoint/2010/main" val="281166993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039E3-394E-4A41-AA83-C3E179AA882D}"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01252-1B34-4149-9C6E-F4261DF94C03}" type="slidenum">
              <a:rPr lang="en-US" smtClean="0"/>
              <a:t>‹#›</a:t>
            </a:fld>
            <a:endParaRPr lang="en-US"/>
          </a:p>
        </p:txBody>
      </p:sp>
    </p:spTree>
    <p:extLst>
      <p:ext uri="{BB962C8B-B14F-4D97-AF65-F5344CB8AC3E}">
        <p14:creationId xmlns:p14="http://schemas.microsoft.com/office/powerpoint/2010/main" val="244449472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039E3-394E-4A41-AA83-C3E179AA882D}" type="datetimeFigureOut">
              <a:rPr lang="en-US" smtClean="0"/>
              <a:t>11/28/2018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01252-1B34-4149-9C6E-F4261DF94C03}" type="slidenum">
              <a:rPr lang="en-US" smtClean="0"/>
              <a:t>‹#›</a:t>
            </a:fld>
            <a:endParaRPr lang="en-US"/>
          </a:p>
        </p:txBody>
      </p:sp>
    </p:spTree>
    <p:extLst>
      <p:ext uri="{BB962C8B-B14F-4D97-AF65-F5344CB8AC3E}">
        <p14:creationId xmlns:p14="http://schemas.microsoft.com/office/powerpoint/2010/main" val="276726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494" y="2133600"/>
            <a:ext cx="8229600" cy="3170099"/>
          </a:xfrm>
          <a:prstGeom prst="rect">
            <a:avLst/>
          </a:prstGeom>
          <a:noFill/>
        </p:spPr>
        <p:txBody>
          <a:bodyPr wrap="square" rtlCol="0">
            <a:spAutoFit/>
          </a:bodyPr>
          <a:lstStyle/>
          <a:p>
            <a:r>
              <a:rPr lang="en-US" sz="4000" dirty="0" smtClean="0"/>
              <a:t>These slides are from the estate of Paul Berthelot who found the English culture and architecture intriguing. He acquired these images while stationed in England serving in the US Air Force.</a:t>
            </a:r>
            <a:endParaRPr lang="en-US" sz="4000" dirty="0"/>
          </a:p>
        </p:txBody>
      </p:sp>
      <p:sp>
        <p:nvSpPr>
          <p:cNvPr id="5" name="TextBox 4"/>
          <p:cNvSpPr txBox="1"/>
          <p:nvPr/>
        </p:nvSpPr>
        <p:spPr>
          <a:xfrm>
            <a:off x="838200" y="685800"/>
            <a:ext cx="7620000" cy="1077218"/>
          </a:xfrm>
          <a:prstGeom prst="rect">
            <a:avLst/>
          </a:prstGeom>
          <a:noFill/>
        </p:spPr>
        <p:txBody>
          <a:bodyPr wrap="square" rtlCol="0">
            <a:spAutoFit/>
          </a:bodyPr>
          <a:lstStyle/>
          <a:p>
            <a:r>
              <a:rPr lang="en-US" sz="3200" dirty="0" smtClean="0"/>
              <a:t>TOWER OF LONDON, THE CROWN JEWELS AND THE BANQUETING HOUSE</a:t>
            </a:r>
            <a:endParaRPr lang="en-US" sz="3200" dirty="0"/>
          </a:p>
        </p:txBody>
      </p:sp>
    </p:spTree>
    <p:extLst>
      <p:ext uri="{BB962C8B-B14F-4D97-AF65-F5344CB8AC3E}">
        <p14:creationId xmlns:p14="http://schemas.microsoft.com/office/powerpoint/2010/main" val="369525171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0"/>
            <a:ext cx="4569143" cy="6858000"/>
          </a:xfrm>
          <a:prstGeom prst="rect">
            <a:avLst/>
          </a:prstGeom>
        </p:spPr>
      </p:pic>
      <p:sp>
        <p:nvSpPr>
          <p:cNvPr id="3" name="TextBox 2"/>
          <p:cNvSpPr txBox="1"/>
          <p:nvPr/>
        </p:nvSpPr>
        <p:spPr>
          <a:xfrm>
            <a:off x="152400" y="2286000"/>
            <a:ext cx="3962400" cy="646331"/>
          </a:xfrm>
          <a:prstGeom prst="rect">
            <a:avLst/>
          </a:prstGeom>
          <a:noFill/>
        </p:spPr>
        <p:txBody>
          <a:bodyPr wrap="square" rtlCol="0">
            <a:spAutoFit/>
          </a:bodyPr>
          <a:lstStyle/>
          <a:p>
            <a:r>
              <a:rPr lang="en-US" dirty="0" smtClean="0"/>
              <a:t>CJ1. The Crown Jewels. St. Edward’s Crown.</a:t>
            </a:r>
            <a:endParaRPr lang="en-US" dirty="0"/>
          </a:p>
        </p:txBody>
      </p:sp>
    </p:spTree>
    <p:extLst>
      <p:ext uri="{BB962C8B-B14F-4D97-AF65-F5344CB8AC3E}">
        <p14:creationId xmlns:p14="http://schemas.microsoft.com/office/powerpoint/2010/main" val="54158121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69143" cy="6858000"/>
          </a:xfrm>
          <a:prstGeom prst="rect">
            <a:avLst/>
          </a:prstGeom>
        </p:spPr>
      </p:pic>
      <p:sp>
        <p:nvSpPr>
          <p:cNvPr id="3" name="TextBox 2"/>
          <p:cNvSpPr txBox="1"/>
          <p:nvPr/>
        </p:nvSpPr>
        <p:spPr>
          <a:xfrm>
            <a:off x="152400" y="2438400"/>
            <a:ext cx="3581400" cy="646331"/>
          </a:xfrm>
          <a:prstGeom prst="rect">
            <a:avLst/>
          </a:prstGeom>
          <a:noFill/>
        </p:spPr>
        <p:txBody>
          <a:bodyPr wrap="square" rtlCol="0">
            <a:spAutoFit/>
          </a:bodyPr>
          <a:lstStyle/>
          <a:p>
            <a:r>
              <a:rPr lang="en-US" dirty="0" smtClean="0"/>
              <a:t>CJ2. The Crown Jewels. Imperial State Crown.</a:t>
            </a:r>
            <a:endParaRPr lang="en-US" dirty="0"/>
          </a:p>
        </p:txBody>
      </p:sp>
    </p:spTree>
    <p:extLst>
      <p:ext uri="{BB962C8B-B14F-4D97-AF65-F5344CB8AC3E}">
        <p14:creationId xmlns:p14="http://schemas.microsoft.com/office/powerpoint/2010/main" val="163465349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0"/>
            <a:ext cx="4569143" cy="6858000"/>
          </a:xfrm>
          <a:prstGeom prst="rect">
            <a:avLst/>
          </a:prstGeom>
        </p:spPr>
      </p:pic>
      <p:sp>
        <p:nvSpPr>
          <p:cNvPr id="3" name="TextBox 2"/>
          <p:cNvSpPr txBox="1"/>
          <p:nvPr/>
        </p:nvSpPr>
        <p:spPr>
          <a:xfrm>
            <a:off x="228600" y="2514600"/>
            <a:ext cx="3505200" cy="646331"/>
          </a:xfrm>
          <a:prstGeom prst="rect">
            <a:avLst/>
          </a:prstGeom>
          <a:noFill/>
        </p:spPr>
        <p:txBody>
          <a:bodyPr wrap="square" rtlCol="0">
            <a:spAutoFit/>
          </a:bodyPr>
          <a:lstStyle/>
          <a:p>
            <a:r>
              <a:rPr lang="en-US" dirty="0" smtClean="0"/>
              <a:t>CJ3. The Crown Jewels. Sovereign’s Orb and Scepter.</a:t>
            </a:r>
            <a:endParaRPr lang="en-US" dirty="0"/>
          </a:p>
        </p:txBody>
      </p:sp>
    </p:spTree>
    <p:extLst>
      <p:ext uri="{BB962C8B-B14F-4D97-AF65-F5344CB8AC3E}">
        <p14:creationId xmlns:p14="http://schemas.microsoft.com/office/powerpoint/2010/main" val="417510774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0"/>
            <a:ext cx="4569143" cy="6858000"/>
          </a:xfrm>
          <a:prstGeom prst="rect">
            <a:avLst/>
          </a:prstGeom>
        </p:spPr>
      </p:pic>
      <p:sp>
        <p:nvSpPr>
          <p:cNvPr id="3" name="TextBox 2"/>
          <p:cNvSpPr txBox="1"/>
          <p:nvPr/>
        </p:nvSpPr>
        <p:spPr>
          <a:xfrm>
            <a:off x="0" y="2590800"/>
            <a:ext cx="4038600" cy="646331"/>
          </a:xfrm>
          <a:prstGeom prst="rect">
            <a:avLst/>
          </a:prstGeom>
          <a:noFill/>
        </p:spPr>
        <p:txBody>
          <a:bodyPr wrap="square" rtlCol="0">
            <a:spAutoFit/>
          </a:bodyPr>
          <a:lstStyle/>
          <a:p>
            <a:r>
              <a:rPr lang="en-US" dirty="0" smtClean="0"/>
              <a:t>CJ4. The Crown Jewels. State Crown of Queen Mary.</a:t>
            </a:r>
            <a:endParaRPr lang="en-US" dirty="0"/>
          </a:p>
        </p:txBody>
      </p:sp>
    </p:spTree>
    <p:extLst>
      <p:ext uri="{BB962C8B-B14F-4D97-AF65-F5344CB8AC3E}">
        <p14:creationId xmlns:p14="http://schemas.microsoft.com/office/powerpoint/2010/main" val="321728961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0"/>
            <a:ext cx="4569143" cy="6858000"/>
          </a:xfrm>
          <a:prstGeom prst="rect">
            <a:avLst/>
          </a:prstGeom>
        </p:spPr>
      </p:pic>
      <p:sp>
        <p:nvSpPr>
          <p:cNvPr id="3" name="TextBox 2"/>
          <p:cNvSpPr txBox="1"/>
          <p:nvPr/>
        </p:nvSpPr>
        <p:spPr>
          <a:xfrm>
            <a:off x="152400" y="1905000"/>
            <a:ext cx="3886200" cy="646331"/>
          </a:xfrm>
          <a:prstGeom prst="rect">
            <a:avLst/>
          </a:prstGeom>
          <a:noFill/>
        </p:spPr>
        <p:txBody>
          <a:bodyPr wrap="square" rtlCol="0">
            <a:spAutoFit/>
          </a:bodyPr>
          <a:lstStyle/>
          <a:p>
            <a:r>
              <a:rPr lang="en-US" dirty="0" smtClean="0"/>
              <a:t>CJ5. The Crown Jewels. Ampulia and Anointing Spoon.</a:t>
            </a:r>
            <a:endParaRPr lang="en-US" dirty="0"/>
          </a:p>
        </p:txBody>
      </p:sp>
    </p:spTree>
    <p:extLst>
      <p:ext uri="{BB962C8B-B14F-4D97-AF65-F5344CB8AC3E}">
        <p14:creationId xmlns:p14="http://schemas.microsoft.com/office/powerpoint/2010/main" val="301630959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0"/>
            <a:ext cx="7315200" cy="4873752"/>
          </a:xfrm>
          <a:prstGeom prst="rect">
            <a:avLst/>
          </a:prstGeom>
        </p:spPr>
      </p:pic>
      <p:sp>
        <p:nvSpPr>
          <p:cNvPr id="4" name="TextBox 3"/>
          <p:cNvSpPr txBox="1"/>
          <p:nvPr/>
        </p:nvSpPr>
        <p:spPr>
          <a:xfrm>
            <a:off x="914400" y="5334000"/>
            <a:ext cx="7543800" cy="369332"/>
          </a:xfrm>
          <a:prstGeom prst="rect">
            <a:avLst/>
          </a:prstGeom>
          <a:noFill/>
        </p:spPr>
        <p:txBody>
          <a:bodyPr wrap="square" rtlCol="0">
            <a:spAutoFit/>
          </a:bodyPr>
          <a:lstStyle/>
          <a:p>
            <a:r>
              <a:rPr lang="en-US" dirty="0" smtClean="0"/>
              <a:t>CJ6. The Crown Jewels. Coronation Rings.</a:t>
            </a:r>
            <a:endParaRPr lang="en-US" dirty="0"/>
          </a:p>
        </p:txBody>
      </p:sp>
    </p:spTree>
    <p:extLst>
      <p:ext uri="{BB962C8B-B14F-4D97-AF65-F5344CB8AC3E}">
        <p14:creationId xmlns:p14="http://schemas.microsoft.com/office/powerpoint/2010/main" val="40237331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4800"/>
            <a:ext cx="7315200" cy="4873752"/>
          </a:xfrm>
          <a:prstGeom prst="rect">
            <a:avLst/>
          </a:prstGeom>
        </p:spPr>
      </p:pic>
      <p:sp>
        <p:nvSpPr>
          <p:cNvPr id="3" name="TextBox 2"/>
          <p:cNvSpPr txBox="1"/>
          <p:nvPr/>
        </p:nvSpPr>
        <p:spPr>
          <a:xfrm>
            <a:off x="838200" y="5715000"/>
            <a:ext cx="7391400" cy="369332"/>
          </a:xfrm>
          <a:prstGeom prst="rect">
            <a:avLst/>
          </a:prstGeom>
          <a:noFill/>
        </p:spPr>
        <p:txBody>
          <a:bodyPr wrap="square" rtlCol="0">
            <a:spAutoFit/>
          </a:bodyPr>
          <a:lstStyle/>
          <a:p>
            <a:r>
              <a:rPr lang="en-US" dirty="0" smtClean="0"/>
              <a:t>CJ7. The Crown Jewels. Swords of State.</a:t>
            </a:r>
            <a:endParaRPr lang="en-US" dirty="0"/>
          </a:p>
        </p:txBody>
      </p:sp>
    </p:spTree>
    <p:extLst>
      <p:ext uri="{BB962C8B-B14F-4D97-AF65-F5344CB8AC3E}">
        <p14:creationId xmlns:p14="http://schemas.microsoft.com/office/powerpoint/2010/main" val="373748968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88" y="381000"/>
            <a:ext cx="7315200" cy="4873752"/>
          </a:xfrm>
          <a:prstGeom prst="rect">
            <a:avLst/>
          </a:prstGeom>
        </p:spPr>
      </p:pic>
      <p:sp>
        <p:nvSpPr>
          <p:cNvPr id="3" name="TextBox 2"/>
          <p:cNvSpPr txBox="1"/>
          <p:nvPr/>
        </p:nvSpPr>
        <p:spPr>
          <a:xfrm>
            <a:off x="891988" y="5410200"/>
            <a:ext cx="7109012" cy="369332"/>
          </a:xfrm>
          <a:prstGeom prst="rect">
            <a:avLst/>
          </a:prstGeom>
          <a:noFill/>
        </p:spPr>
        <p:txBody>
          <a:bodyPr wrap="square" rtlCol="0">
            <a:spAutoFit/>
          </a:bodyPr>
          <a:lstStyle/>
          <a:p>
            <a:r>
              <a:rPr lang="en-US" dirty="0" smtClean="0"/>
              <a:t>CJ8. The Crown Jewels. The Armills.</a:t>
            </a:r>
            <a:endParaRPr lang="en-US" dirty="0"/>
          </a:p>
        </p:txBody>
      </p:sp>
    </p:spTree>
    <p:extLst>
      <p:ext uri="{BB962C8B-B14F-4D97-AF65-F5344CB8AC3E}">
        <p14:creationId xmlns:p14="http://schemas.microsoft.com/office/powerpoint/2010/main" val="416624010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57200"/>
            <a:ext cx="7315200" cy="4873752"/>
          </a:xfrm>
          <a:prstGeom prst="rect">
            <a:avLst/>
          </a:prstGeom>
        </p:spPr>
      </p:pic>
      <p:sp>
        <p:nvSpPr>
          <p:cNvPr id="3" name="TextBox 2"/>
          <p:cNvSpPr txBox="1"/>
          <p:nvPr/>
        </p:nvSpPr>
        <p:spPr>
          <a:xfrm>
            <a:off x="1219200" y="5638800"/>
            <a:ext cx="7391400" cy="369332"/>
          </a:xfrm>
          <a:prstGeom prst="rect">
            <a:avLst/>
          </a:prstGeom>
          <a:noFill/>
        </p:spPr>
        <p:txBody>
          <a:bodyPr wrap="square" rtlCol="0">
            <a:spAutoFit/>
          </a:bodyPr>
          <a:lstStyle/>
          <a:p>
            <a:r>
              <a:rPr lang="en-US" dirty="0" smtClean="0"/>
              <a:t>CJ10. The Crown Jewels. Queen Victoria’s Small Crown.</a:t>
            </a:r>
            <a:endParaRPr lang="en-US" dirty="0"/>
          </a:p>
        </p:txBody>
      </p:sp>
    </p:spTree>
    <p:extLst>
      <p:ext uri="{BB962C8B-B14F-4D97-AF65-F5344CB8AC3E}">
        <p14:creationId xmlns:p14="http://schemas.microsoft.com/office/powerpoint/2010/main" val="370025229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69143" cy="6858000"/>
          </a:xfrm>
          <a:prstGeom prst="rect">
            <a:avLst/>
          </a:prstGeom>
        </p:spPr>
      </p:pic>
      <p:sp>
        <p:nvSpPr>
          <p:cNvPr id="3" name="TextBox 2"/>
          <p:cNvSpPr txBox="1"/>
          <p:nvPr/>
        </p:nvSpPr>
        <p:spPr>
          <a:xfrm>
            <a:off x="76200" y="2590800"/>
            <a:ext cx="3733800" cy="646331"/>
          </a:xfrm>
          <a:prstGeom prst="rect">
            <a:avLst/>
          </a:prstGeom>
          <a:noFill/>
        </p:spPr>
        <p:txBody>
          <a:bodyPr wrap="square" rtlCol="0">
            <a:spAutoFit/>
          </a:bodyPr>
          <a:lstStyle/>
          <a:p>
            <a:r>
              <a:rPr lang="en-US" dirty="0" smtClean="0"/>
              <a:t>CJ11. The Crown Jewels. Queen Elizabeth the Queen Mother’s Crown.</a:t>
            </a:r>
            <a:endParaRPr lang="en-US" dirty="0"/>
          </a:p>
        </p:txBody>
      </p:sp>
    </p:spTree>
    <p:extLst>
      <p:ext uri="{BB962C8B-B14F-4D97-AF65-F5344CB8AC3E}">
        <p14:creationId xmlns:p14="http://schemas.microsoft.com/office/powerpoint/2010/main" val="23785125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0"/>
            <a:ext cx="4569143" cy="6858000"/>
          </a:xfrm>
          <a:prstGeom prst="rect">
            <a:avLst/>
          </a:prstGeom>
        </p:spPr>
      </p:pic>
      <p:sp>
        <p:nvSpPr>
          <p:cNvPr id="3" name="TextBox 2"/>
          <p:cNvSpPr txBox="1"/>
          <p:nvPr/>
        </p:nvSpPr>
        <p:spPr>
          <a:xfrm>
            <a:off x="0" y="2362200"/>
            <a:ext cx="3276600" cy="646331"/>
          </a:xfrm>
          <a:prstGeom prst="rect">
            <a:avLst/>
          </a:prstGeom>
          <a:noFill/>
        </p:spPr>
        <p:txBody>
          <a:bodyPr wrap="square" rtlCol="0">
            <a:spAutoFit/>
          </a:bodyPr>
          <a:lstStyle/>
          <a:p>
            <a:r>
              <a:rPr lang="en-US" dirty="0" smtClean="0"/>
              <a:t>T5. Tower of London – The Ravenmaster.</a:t>
            </a:r>
            <a:endParaRPr lang="en-US" dirty="0"/>
          </a:p>
        </p:txBody>
      </p:sp>
    </p:spTree>
    <p:extLst>
      <p:ext uri="{BB962C8B-B14F-4D97-AF65-F5344CB8AC3E}">
        <p14:creationId xmlns:p14="http://schemas.microsoft.com/office/powerpoint/2010/main" val="61332186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0"/>
            <a:ext cx="4569143" cy="6858000"/>
          </a:xfrm>
          <a:prstGeom prst="rect">
            <a:avLst/>
          </a:prstGeom>
        </p:spPr>
      </p:pic>
      <p:sp>
        <p:nvSpPr>
          <p:cNvPr id="3" name="TextBox 2"/>
          <p:cNvSpPr txBox="1"/>
          <p:nvPr/>
        </p:nvSpPr>
        <p:spPr>
          <a:xfrm>
            <a:off x="152400" y="2438400"/>
            <a:ext cx="3733800" cy="646331"/>
          </a:xfrm>
          <a:prstGeom prst="rect">
            <a:avLst/>
          </a:prstGeom>
          <a:noFill/>
        </p:spPr>
        <p:txBody>
          <a:bodyPr wrap="square" rtlCol="0">
            <a:spAutoFit/>
          </a:bodyPr>
          <a:lstStyle/>
          <a:p>
            <a:r>
              <a:rPr lang="en-US" dirty="0" smtClean="0"/>
              <a:t>CJ12. The Crown Jewels. The Prince of Wales’s Crown.</a:t>
            </a:r>
            <a:endParaRPr lang="en-US" dirty="0"/>
          </a:p>
        </p:txBody>
      </p:sp>
    </p:spTree>
    <p:extLst>
      <p:ext uri="{BB962C8B-B14F-4D97-AF65-F5344CB8AC3E}">
        <p14:creationId xmlns:p14="http://schemas.microsoft.com/office/powerpoint/2010/main" val="57967834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847" y="381000"/>
            <a:ext cx="7315200" cy="4873752"/>
          </a:xfrm>
          <a:prstGeom prst="rect">
            <a:avLst/>
          </a:prstGeom>
        </p:spPr>
      </p:pic>
      <p:sp>
        <p:nvSpPr>
          <p:cNvPr id="3" name="TextBox 2"/>
          <p:cNvSpPr txBox="1"/>
          <p:nvPr/>
        </p:nvSpPr>
        <p:spPr>
          <a:xfrm>
            <a:off x="1066800" y="5486400"/>
            <a:ext cx="7315200" cy="369332"/>
          </a:xfrm>
          <a:prstGeom prst="rect">
            <a:avLst/>
          </a:prstGeom>
          <a:noFill/>
        </p:spPr>
        <p:txBody>
          <a:bodyPr wrap="square" rtlCol="0">
            <a:spAutoFit/>
          </a:bodyPr>
          <a:lstStyle/>
          <a:p>
            <a:r>
              <a:rPr lang="en-US" dirty="0" smtClean="0"/>
              <a:t>CJ15. The Crown Jewels. The Jeweled Sword of State.</a:t>
            </a:r>
            <a:endParaRPr lang="en-US" dirty="0"/>
          </a:p>
        </p:txBody>
      </p:sp>
    </p:spTree>
    <p:extLst>
      <p:ext uri="{BB962C8B-B14F-4D97-AF65-F5344CB8AC3E}">
        <p14:creationId xmlns:p14="http://schemas.microsoft.com/office/powerpoint/2010/main" val="198655379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635" y="381000"/>
            <a:ext cx="7315200" cy="4873752"/>
          </a:xfrm>
          <a:prstGeom prst="rect">
            <a:avLst/>
          </a:prstGeom>
        </p:spPr>
      </p:pic>
      <p:sp>
        <p:nvSpPr>
          <p:cNvPr id="5" name="TextBox 4"/>
          <p:cNvSpPr txBox="1"/>
          <p:nvPr/>
        </p:nvSpPr>
        <p:spPr>
          <a:xfrm>
            <a:off x="914400" y="5486400"/>
            <a:ext cx="7696200" cy="369332"/>
          </a:xfrm>
          <a:prstGeom prst="rect">
            <a:avLst/>
          </a:prstGeom>
          <a:noFill/>
        </p:spPr>
        <p:txBody>
          <a:bodyPr wrap="square" rtlCol="0">
            <a:spAutoFit/>
          </a:bodyPr>
          <a:lstStyle/>
          <a:p>
            <a:r>
              <a:rPr lang="en-US" dirty="0" smtClean="0"/>
              <a:t>BH1. Banqueting House, Whitehall. Exterior.</a:t>
            </a:r>
            <a:endParaRPr lang="en-US" dirty="0"/>
          </a:p>
        </p:txBody>
      </p:sp>
    </p:spTree>
    <p:extLst>
      <p:ext uri="{BB962C8B-B14F-4D97-AF65-F5344CB8AC3E}">
        <p14:creationId xmlns:p14="http://schemas.microsoft.com/office/powerpoint/2010/main" val="320865765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3447"/>
            <a:ext cx="4569143" cy="6858000"/>
          </a:xfrm>
          <a:prstGeom prst="rect">
            <a:avLst/>
          </a:prstGeom>
        </p:spPr>
      </p:pic>
      <p:sp>
        <p:nvSpPr>
          <p:cNvPr id="3" name="TextBox 2"/>
          <p:cNvSpPr txBox="1"/>
          <p:nvPr/>
        </p:nvSpPr>
        <p:spPr>
          <a:xfrm>
            <a:off x="152400" y="2438400"/>
            <a:ext cx="3657600" cy="923330"/>
          </a:xfrm>
          <a:prstGeom prst="rect">
            <a:avLst/>
          </a:prstGeom>
          <a:noFill/>
        </p:spPr>
        <p:txBody>
          <a:bodyPr wrap="square" rtlCol="0">
            <a:spAutoFit/>
          </a:bodyPr>
          <a:lstStyle/>
          <a:p>
            <a:r>
              <a:rPr lang="en-US" dirty="0" smtClean="0"/>
              <a:t>BH2.</a:t>
            </a:r>
            <a:r>
              <a:rPr lang="en-US" dirty="0" smtClean="0"/>
              <a:t> Banqueting House, Whitehall.</a:t>
            </a:r>
          </a:p>
          <a:p>
            <a:r>
              <a:rPr lang="en-US" dirty="0" smtClean="0"/>
              <a:t>Interior looking north, showing the painted ceiling by Rubens. </a:t>
            </a:r>
            <a:endParaRPr lang="en-US" dirty="0"/>
          </a:p>
        </p:txBody>
      </p:sp>
    </p:spTree>
    <p:extLst>
      <p:ext uri="{BB962C8B-B14F-4D97-AF65-F5344CB8AC3E}">
        <p14:creationId xmlns:p14="http://schemas.microsoft.com/office/powerpoint/2010/main" val="11020686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0"/>
            <a:ext cx="4569143" cy="6858000"/>
          </a:xfrm>
          <a:prstGeom prst="rect">
            <a:avLst/>
          </a:prstGeom>
        </p:spPr>
      </p:pic>
      <p:sp>
        <p:nvSpPr>
          <p:cNvPr id="3" name="TextBox 2"/>
          <p:cNvSpPr txBox="1"/>
          <p:nvPr/>
        </p:nvSpPr>
        <p:spPr>
          <a:xfrm>
            <a:off x="76200" y="2286000"/>
            <a:ext cx="3962400" cy="923330"/>
          </a:xfrm>
          <a:prstGeom prst="rect">
            <a:avLst/>
          </a:prstGeom>
          <a:noFill/>
        </p:spPr>
        <p:txBody>
          <a:bodyPr wrap="square" rtlCol="0">
            <a:spAutoFit/>
          </a:bodyPr>
          <a:lstStyle/>
          <a:p>
            <a:r>
              <a:rPr lang="en-US" dirty="0" smtClean="0"/>
              <a:t>BH3.</a:t>
            </a:r>
            <a:r>
              <a:rPr lang="en-US" dirty="0" smtClean="0"/>
              <a:t> Banqueting House, Whitehall.</a:t>
            </a:r>
          </a:p>
          <a:p>
            <a:r>
              <a:rPr lang="en-US" dirty="0" smtClean="0"/>
              <a:t>Interior looking south, showing the painted ceiling by Rubens.  </a:t>
            </a:r>
            <a:endParaRPr lang="en-US" dirty="0"/>
          </a:p>
        </p:txBody>
      </p:sp>
    </p:spTree>
    <p:extLst>
      <p:ext uri="{BB962C8B-B14F-4D97-AF65-F5344CB8AC3E}">
        <p14:creationId xmlns:p14="http://schemas.microsoft.com/office/powerpoint/2010/main" val="173951628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914400" y="5486400"/>
            <a:ext cx="7086600" cy="646331"/>
          </a:xfrm>
          <a:prstGeom prst="rect">
            <a:avLst/>
          </a:prstGeom>
          <a:noFill/>
        </p:spPr>
        <p:txBody>
          <a:bodyPr wrap="square" rtlCol="0">
            <a:spAutoFit/>
          </a:bodyPr>
          <a:lstStyle/>
          <a:p>
            <a:r>
              <a:rPr lang="en-US" dirty="0" smtClean="0"/>
              <a:t>BH4.</a:t>
            </a:r>
            <a:r>
              <a:rPr lang="en-US" dirty="0" smtClean="0"/>
              <a:t> Banqueting House, Whitehall. Ceiling detail – The Apotheosis of James </a:t>
            </a:r>
            <a:r>
              <a:rPr lang="en-US" dirty="0" smtClean="0"/>
              <a:t>I, surrounded by procession of cherubs. </a:t>
            </a:r>
            <a:endParaRPr lang="en-US" dirty="0"/>
          </a:p>
        </p:txBody>
      </p:sp>
    </p:spTree>
    <p:extLst>
      <p:ext uri="{BB962C8B-B14F-4D97-AF65-F5344CB8AC3E}">
        <p14:creationId xmlns:p14="http://schemas.microsoft.com/office/powerpoint/2010/main" val="349511271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506" y="533400"/>
            <a:ext cx="7315200" cy="4873752"/>
          </a:xfrm>
          <a:prstGeom prst="rect">
            <a:avLst/>
          </a:prstGeom>
        </p:spPr>
      </p:pic>
      <p:sp>
        <p:nvSpPr>
          <p:cNvPr id="3" name="TextBox 2"/>
          <p:cNvSpPr txBox="1"/>
          <p:nvPr/>
        </p:nvSpPr>
        <p:spPr>
          <a:xfrm>
            <a:off x="762000" y="5562600"/>
            <a:ext cx="7696200" cy="646331"/>
          </a:xfrm>
          <a:prstGeom prst="rect">
            <a:avLst/>
          </a:prstGeom>
          <a:noFill/>
        </p:spPr>
        <p:txBody>
          <a:bodyPr wrap="square" rtlCol="0">
            <a:spAutoFit/>
          </a:bodyPr>
          <a:lstStyle/>
          <a:p>
            <a:r>
              <a:rPr lang="en-US" dirty="0" smtClean="0"/>
              <a:t>BH5.</a:t>
            </a:r>
            <a:r>
              <a:rPr lang="en-US" dirty="0" smtClean="0"/>
              <a:t> Banqueting House, Whitehall. The Union of England and Scotland with (L) Hercules  and Envy, (R), Minerva and Ignorance.</a:t>
            </a:r>
            <a:r>
              <a:rPr lang="en-US" dirty="0" smtClean="0"/>
              <a:t> </a:t>
            </a:r>
            <a:endParaRPr lang="en-US" dirty="0"/>
          </a:p>
        </p:txBody>
      </p:sp>
    </p:spTree>
    <p:extLst>
      <p:ext uri="{BB962C8B-B14F-4D97-AF65-F5344CB8AC3E}">
        <p14:creationId xmlns:p14="http://schemas.microsoft.com/office/powerpoint/2010/main" val="238151789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941294" y="5486400"/>
            <a:ext cx="7315200" cy="923330"/>
          </a:xfrm>
          <a:prstGeom prst="rect">
            <a:avLst/>
          </a:prstGeom>
          <a:noFill/>
        </p:spPr>
        <p:txBody>
          <a:bodyPr wrap="square" rtlCol="0">
            <a:spAutoFit/>
          </a:bodyPr>
          <a:lstStyle/>
          <a:p>
            <a:r>
              <a:rPr lang="en-US" dirty="0" smtClean="0"/>
              <a:t>BH6.</a:t>
            </a:r>
            <a:r>
              <a:rPr lang="en-US" dirty="0" smtClean="0"/>
              <a:t> Banqueting House, Whitehall. The Benefits of the Government of James I, with (L), Abundance and Avarice, (R), Reason and Intemperate Discord.</a:t>
            </a:r>
            <a:r>
              <a:rPr lang="en-US" dirty="0" smtClean="0"/>
              <a:t> </a:t>
            </a:r>
            <a:endParaRPr lang="en-US" dirty="0"/>
          </a:p>
        </p:txBody>
      </p:sp>
    </p:spTree>
    <p:extLst>
      <p:ext uri="{BB962C8B-B14F-4D97-AF65-F5344CB8AC3E}">
        <p14:creationId xmlns:p14="http://schemas.microsoft.com/office/powerpoint/2010/main" val="234476277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09800"/>
            <a:ext cx="5867400" cy="769441"/>
          </a:xfrm>
          <a:prstGeom prst="rect">
            <a:avLst/>
          </a:prstGeom>
          <a:noFill/>
        </p:spPr>
        <p:txBody>
          <a:bodyPr wrap="square" rtlCol="0">
            <a:spAutoFit/>
          </a:bodyPr>
          <a:lstStyle/>
          <a:p>
            <a:r>
              <a:rPr lang="en-US" sz="4400" dirty="0" smtClean="0"/>
              <a:t>END OF BOX 9</a:t>
            </a:r>
            <a:r>
              <a:rPr lang="en-US" dirty="0" smtClean="0"/>
              <a:t>.</a:t>
            </a:r>
            <a:endParaRPr lang="en-US" dirty="0"/>
          </a:p>
        </p:txBody>
      </p:sp>
    </p:spTree>
    <p:extLst>
      <p:ext uri="{BB962C8B-B14F-4D97-AF65-F5344CB8AC3E}">
        <p14:creationId xmlns:p14="http://schemas.microsoft.com/office/powerpoint/2010/main" val="341613483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0"/>
            <a:ext cx="4569143" cy="6858000"/>
          </a:xfrm>
          <a:prstGeom prst="rect">
            <a:avLst/>
          </a:prstGeom>
        </p:spPr>
      </p:pic>
      <p:sp>
        <p:nvSpPr>
          <p:cNvPr id="3" name="TextBox 2"/>
          <p:cNvSpPr txBox="1"/>
          <p:nvPr/>
        </p:nvSpPr>
        <p:spPr>
          <a:xfrm>
            <a:off x="152400" y="1905000"/>
            <a:ext cx="3581400" cy="646331"/>
          </a:xfrm>
          <a:prstGeom prst="rect">
            <a:avLst/>
          </a:prstGeom>
          <a:noFill/>
        </p:spPr>
        <p:txBody>
          <a:bodyPr wrap="square" rtlCol="0">
            <a:spAutoFit/>
          </a:bodyPr>
          <a:lstStyle/>
          <a:p>
            <a:r>
              <a:rPr lang="en-US" dirty="0" smtClean="0"/>
              <a:t>T6. Tower of London – Chief Yeoman Warder in ceremonial dress. </a:t>
            </a:r>
            <a:endParaRPr lang="en-US" dirty="0"/>
          </a:p>
        </p:txBody>
      </p:sp>
    </p:spTree>
    <p:extLst>
      <p:ext uri="{BB962C8B-B14F-4D97-AF65-F5344CB8AC3E}">
        <p14:creationId xmlns:p14="http://schemas.microsoft.com/office/powerpoint/2010/main" val="62834932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0"/>
            <a:ext cx="4569143" cy="6858000"/>
          </a:xfrm>
          <a:prstGeom prst="rect">
            <a:avLst/>
          </a:prstGeom>
        </p:spPr>
      </p:pic>
      <p:sp>
        <p:nvSpPr>
          <p:cNvPr id="3" name="TextBox 2"/>
          <p:cNvSpPr txBox="1"/>
          <p:nvPr/>
        </p:nvSpPr>
        <p:spPr>
          <a:xfrm>
            <a:off x="304800" y="2133600"/>
            <a:ext cx="3657600" cy="646331"/>
          </a:xfrm>
          <a:prstGeom prst="rect">
            <a:avLst/>
          </a:prstGeom>
          <a:noFill/>
        </p:spPr>
        <p:txBody>
          <a:bodyPr wrap="square" rtlCol="0">
            <a:spAutoFit/>
          </a:bodyPr>
          <a:lstStyle/>
          <a:p>
            <a:r>
              <a:rPr lang="en-US" dirty="0" smtClean="0"/>
              <a:t>T7.</a:t>
            </a:r>
            <a:r>
              <a:rPr lang="en-US" dirty="0" smtClean="0"/>
              <a:t> Tower of London – The Chapel of St. John.</a:t>
            </a:r>
            <a:r>
              <a:rPr lang="en-US" dirty="0" smtClean="0"/>
              <a:t> </a:t>
            </a:r>
            <a:endParaRPr lang="en-US" dirty="0"/>
          </a:p>
        </p:txBody>
      </p:sp>
    </p:spTree>
    <p:extLst>
      <p:ext uri="{BB962C8B-B14F-4D97-AF65-F5344CB8AC3E}">
        <p14:creationId xmlns:p14="http://schemas.microsoft.com/office/powerpoint/2010/main" val="88577258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24" y="533400"/>
            <a:ext cx="7315200" cy="4873752"/>
          </a:xfrm>
          <a:prstGeom prst="rect">
            <a:avLst/>
          </a:prstGeom>
        </p:spPr>
      </p:pic>
      <p:sp>
        <p:nvSpPr>
          <p:cNvPr id="3" name="TextBox 2"/>
          <p:cNvSpPr txBox="1"/>
          <p:nvPr/>
        </p:nvSpPr>
        <p:spPr>
          <a:xfrm>
            <a:off x="1066800" y="5715000"/>
            <a:ext cx="6934200" cy="369332"/>
          </a:xfrm>
          <a:prstGeom prst="rect">
            <a:avLst/>
          </a:prstGeom>
          <a:noFill/>
        </p:spPr>
        <p:txBody>
          <a:bodyPr wrap="square" rtlCol="0">
            <a:spAutoFit/>
          </a:bodyPr>
          <a:lstStyle/>
          <a:p>
            <a:r>
              <a:rPr lang="en-US" dirty="0" smtClean="0"/>
              <a:t>T8.</a:t>
            </a:r>
            <a:r>
              <a:rPr lang="en-US" dirty="0" smtClean="0"/>
              <a:t> Tower of London – Traitor’s Gate.</a:t>
            </a:r>
            <a:r>
              <a:rPr lang="en-US" dirty="0" smtClean="0"/>
              <a:t> </a:t>
            </a:r>
            <a:endParaRPr lang="en-US" dirty="0"/>
          </a:p>
        </p:txBody>
      </p:sp>
    </p:spTree>
    <p:extLst>
      <p:ext uri="{BB962C8B-B14F-4D97-AF65-F5344CB8AC3E}">
        <p14:creationId xmlns:p14="http://schemas.microsoft.com/office/powerpoint/2010/main" val="47444669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4482"/>
            <a:ext cx="4569143" cy="6858000"/>
          </a:xfrm>
          <a:prstGeom prst="rect">
            <a:avLst/>
          </a:prstGeom>
        </p:spPr>
      </p:pic>
      <p:sp>
        <p:nvSpPr>
          <p:cNvPr id="3" name="TextBox 2"/>
          <p:cNvSpPr txBox="1"/>
          <p:nvPr/>
        </p:nvSpPr>
        <p:spPr>
          <a:xfrm>
            <a:off x="152400" y="2590800"/>
            <a:ext cx="3581400" cy="646331"/>
          </a:xfrm>
          <a:prstGeom prst="rect">
            <a:avLst/>
          </a:prstGeom>
          <a:noFill/>
        </p:spPr>
        <p:txBody>
          <a:bodyPr wrap="square" rtlCol="0">
            <a:spAutoFit/>
          </a:bodyPr>
          <a:lstStyle/>
          <a:p>
            <a:r>
              <a:rPr lang="en-US" dirty="0" smtClean="0"/>
              <a:t>T9.</a:t>
            </a:r>
            <a:r>
              <a:rPr lang="en-US" dirty="0" smtClean="0"/>
              <a:t> Tower of London – Lower Chamber in the Bloody Tower.</a:t>
            </a:r>
            <a:r>
              <a:rPr lang="en-US" dirty="0" smtClean="0"/>
              <a:t> </a:t>
            </a:r>
            <a:endParaRPr lang="en-US" dirty="0"/>
          </a:p>
        </p:txBody>
      </p:sp>
    </p:spTree>
    <p:extLst>
      <p:ext uri="{BB962C8B-B14F-4D97-AF65-F5344CB8AC3E}">
        <p14:creationId xmlns:p14="http://schemas.microsoft.com/office/powerpoint/2010/main" val="14670545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329" y="381000"/>
            <a:ext cx="7315200" cy="4873752"/>
          </a:xfrm>
          <a:prstGeom prst="rect">
            <a:avLst/>
          </a:prstGeom>
        </p:spPr>
      </p:pic>
      <p:sp>
        <p:nvSpPr>
          <p:cNvPr id="3" name="TextBox 2"/>
          <p:cNvSpPr txBox="1"/>
          <p:nvPr/>
        </p:nvSpPr>
        <p:spPr>
          <a:xfrm>
            <a:off x="932329" y="5638800"/>
            <a:ext cx="7602071" cy="369332"/>
          </a:xfrm>
          <a:prstGeom prst="rect">
            <a:avLst/>
          </a:prstGeom>
          <a:noFill/>
        </p:spPr>
        <p:txBody>
          <a:bodyPr wrap="square" rtlCol="0">
            <a:spAutoFit/>
          </a:bodyPr>
          <a:lstStyle/>
          <a:p>
            <a:r>
              <a:rPr lang="en-US" dirty="0" smtClean="0"/>
              <a:t>T10. </a:t>
            </a:r>
            <a:r>
              <a:rPr lang="en-US" dirty="0" smtClean="0"/>
              <a:t>Tower of London – The Changing of the Guard.</a:t>
            </a:r>
            <a:endParaRPr lang="en-US" dirty="0"/>
          </a:p>
        </p:txBody>
      </p:sp>
    </p:spTree>
    <p:extLst>
      <p:ext uri="{BB962C8B-B14F-4D97-AF65-F5344CB8AC3E}">
        <p14:creationId xmlns:p14="http://schemas.microsoft.com/office/powerpoint/2010/main" val="158230019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914400" y="5638800"/>
            <a:ext cx="7315200" cy="369332"/>
          </a:xfrm>
          <a:prstGeom prst="rect">
            <a:avLst/>
          </a:prstGeom>
          <a:noFill/>
        </p:spPr>
        <p:txBody>
          <a:bodyPr wrap="square" rtlCol="0">
            <a:spAutoFit/>
          </a:bodyPr>
          <a:lstStyle/>
          <a:p>
            <a:r>
              <a:rPr lang="en-US" dirty="0" smtClean="0"/>
              <a:t>T11. </a:t>
            </a:r>
            <a:r>
              <a:rPr lang="en-US" dirty="0" smtClean="0"/>
              <a:t>Tower of London – Block and Axe.</a:t>
            </a:r>
            <a:endParaRPr lang="en-US" dirty="0"/>
          </a:p>
        </p:txBody>
      </p:sp>
    </p:spTree>
    <p:extLst>
      <p:ext uri="{BB962C8B-B14F-4D97-AF65-F5344CB8AC3E}">
        <p14:creationId xmlns:p14="http://schemas.microsoft.com/office/powerpoint/2010/main" val="295912812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0"/>
            <a:ext cx="4569143" cy="6858000"/>
          </a:xfrm>
          <a:prstGeom prst="rect">
            <a:avLst/>
          </a:prstGeom>
        </p:spPr>
      </p:pic>
      <p:sp>
        <p:nvSpPr>
          <p:cNvPr id="3" name="TextBox 2"/>
          <p:cNvSpPr txBox="1"/>
          <p:nvPr/>
        </p:nvSpPr>
        <p:spPr>
          <a:xfrm>
            <a:off x="228600" y="2667000"/>
            <a:ext cx="3810000" cy="646331"/>
          </a:xfrm>
          <a:prstGeom prst="rect">
            <a:avLst/>
          </a:prstGeom>
          <a:noFill/>
        </p:spPr>
        <p:txBody>
          <a:bodyPr wrap="square" rtlCol="0">
            <a:spAutoFit/>
          </a:bodyPr>
          <a:lstStyle/>
          <a:p>
            <a:r>
              <a:rPr lang="en-US" dirty="0" smtClean="0"/>
              <a:t>T12.</a:t>
            </a:r>
            <a:r>
              <a:rPr lang="en-US" dirty="0" smtClean="0"/>
              <a:t> Tower of London – Ceremony of the Keys.</a:t>
            </a:r>
            <a:r>
              <a:rPr lang="en-US" dirty="0" smtClean="0"/>
              <a:t> </a:t>
            </a:r>
            <a:endParaRPr lang="en-US" dirty="0"/>
          </a:p>
        </p:txBody>
      </p:sp>
    </p:spTree>
    <p:extLst>
      <p:ext uri="{BB962C8B-B14F-4D97-AF65-F5344CB8AC3E}">
        <p14:creationId xmlns:p14="http://schemas.microsoft.com/office/powerpoint/2010/main" val="359362804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397</Words>
  <Application>Microsoft Office PowerPoint</Application>
  <PresentationFormat>On-screen Show (4:3)</PresentationFormat>
  <Paragraphs>31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Carroll Lingerfelt</dc:creator>
  <cp:lastModifiedBy>Carroll Lingerfelt</cp:lastModifiedBy>
  <cp:revision>7</cp:revision>
  <dcterms:created xsi:type="dcterms:W3CDTF">2018-11-28T17:45:47Z</dcterms:created>
  <dcterms:modified xsi:type="dcterms:W3CDTF">2018-11-28T18:45:36Z</dcterms:modified>
</cp:coreProperties>
</file>