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7B55B-86B9-4320-ADBD-6F13D800F95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177201685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B55B-86B9-4320-ADBD-6F13D800F95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4531379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B55B-86B9-4320-ADBD-6F13D800F95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283525570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B55B-86B9-4320-ADBD-6F13D800F95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332705770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7B55B-86B9-4320-ADBD-6F13D800F95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17262862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7B55B-86B9-4320-ADBD-6F13D800F95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385554166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7B55B-86B9-4320-ADBD-6F13D800F952}"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14804081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7B55B-86B9-4320-ADBD-6F13D800F952}"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213113589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7B55B-86B9-4320-ADBD-6F13D800F952}"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354713722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7B55B-86B9-4320-ADBD-6F13D800F95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394391449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7B55B-86B9-4320-ADBD-6F13D800F95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33D9E-D960-4CC0-AA4B-463A674C1EE5}" type="slidenum">
              <a:rPr lang="en-US" smtClean="0"/>
              <a:t>‹#›</a:t>
            </a:fld>
            <a:endParaRPr lang="en-US"/>
          </a:p>
        </p:txBody>
      </p:sp>
    </p:spTree>
    <p:extLst>
      <p:ext uri="{BB962C8B-B14F-4D97-AF65-F5344CB8AC3E}">
        <p14:creationId xmlns:p14="http://schemas.microsoft.com/office/powerpoint/2010/main" val="250040695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7B55B-86B9-4320-ADBD-6F13D800F952}" type="datetimeFigureOut">
              <a:rPr lang="en-US" smtClean="0"/>
              <a:t>11/24/2018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33D9E-D960-4CC0-AA4B-463A674C1EE5}" type="slidenum">
              <a:rPr lang="en-US" smtClean="0"/>
              <a:t>‹#›</a:t>
            </a:fld>
            <a:endParaRPr lang="en-US"/>
          </a:p>
        </p:txBody>
      </p:sp>
    </p:spTree>
    <p:extLst>
      <p:ext uri="{BB962C8B-B14F-4D97-AF65-F5344CB8AC3E}">
        <p14:creationId xmlns:p14="http://schemas.microsoft.com/office/powerpoint/2010/main" val="168036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7620000" cy="1569660"/>
          </a:xfrm>
          <a:prstGeom prst="rect">
            <a:avLst/>
          </a:prstGeom>
          <a:noFill/>
        </p:spPr>
        <p:txBody>
          <a:bodyPr wrap="square" rtlCol="0">
            <a:spAutoFit/>
          </a:bodyPr>
          <a:lstStyle/>
          <a:p>
            <a:r>
              <a:rPr lang="en-US" sz="3200" dirty="0" smtClean="0"/>
              <a:t>SULGRAVE MANOR – NORTHAMPTONSHIRE  (Slide box # 3)</a:t>
            </a:r>
          </a:p>
          <a:p>
            <a:r>
              <a:rPr lang="en-US" sz="3200" dirty="0" smtClean="0"/>
              <a:t>Includes other facilities and slides</a:t>
            </a:r>
            <a:endParaRPr lang="en-US" sz="3200" dirty="0"/>
          </a:p>
        </p:txBody>
      </p:sp>
      <p:sp>
        <p:nvSpPr>
          <p:cNvPr id="3" name="TextBox 2"/>
          <p:cNvSpPr txBox="1"/>
          <p:nvPr/>
        </p:nvSpPr>
        <p:spPr>
          <a:xfrm>
            <a:off x="685800" y="2667000"/>
            <a:ext cx="7848600" cy="2862322"/>
          </a:xfrm>
          <a:prstGeom prst="rect">
            <a:avLst/>
          </a:prstGeom>
          <a:noFill/>
        </p:spPr>
        <p:txBody>
          <a:bodyPr wrap="square" rtlCol="0">
            <a:spAutoFit/>
          </a:bodyPr>
          <a:lstStyle/>
          <a:p>
            <a:r>
              <a:rPr lang="en-US" sz="3600" dirty="0" smtClean="0"/>
              <a:t>These slides are from the estate of Paul Berthelot who found the English culture and architecture intriguing. He acquired these images while stationed in England serving in the US Air Force.</a:t>
            </a:r>
            <a:endParaRPr lang="en-US" sz="3600" dirty="0"/>
          </a:p>
        </p:txBody>
      </p:sp>
    </p:spTree>
    <p:extLst>
      <p:ext uri="{BB962C8B-B14F-4D97-AF65-F5344CB8AC3E}">
        <p14:creationId xmlns:p14="http://schemas.microsoft.com/office/powerpoint/2010/main" val="193273412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685800" y="5604720"/>
            <a:ext cx="7924800" cy="369332"/>
          </a:xfrm>
          <a:prstGeom prst="rect">
            <a:avLst/>
          </a:prstGeom>
          <a:noFill/>
        </p:spPr>
        <p:txBody>
          <a:bodyPr wrap="square" rtlCol="0">
            <a:spAutoFit/>
          </a:bodyPr>
          <a:lstStyle/>
          <a:p>
            <a:r>
              <a:rPr lang="en-US" dirty="0" smtClean="0"/>
              <a:t>Photo # S85-27 St. Augustine’s Abbey, Canterbury, Kent.  Nave, looking north-west </a:t>
            </a:r>
            <a:endParaRPr lang="en-US" dirty="0"/>
          </a:p>
        </p:txBody>
      </p:sp>
    </p:spTree>
    <p:extLst>
      <p:ext uri="{BB962C8B-B14F-4D97-AF65-F5344CB8AC3E}">
        <p14:creationId xmlns:p14="http://schemas.microsoft.com/office/powerpoint/2010/main" val="157712371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82" y="609600"/>
            <a:ext cx="7315200" cy="4873752"/>
          </a:xfrm>
          <a:prstGeom prst="rect">
            <a:avLst/>
          </a:prstGeom>
        </p:spPr>
      </p:pic>
      <p:sp>
        <p:nvSpPr>
          <p:cNvPr id="4" name="TextBox 3"/>
          <p:cNvSpPr txBox="1"/>
          <p:nvPr/>
        </p:nvSpPr>
        <p:spPr>
          <a:xfrm>
            <a:off x="918882" y="5638800"/>
            <a:ext cx="7463118" cy="646331"/>
          </a:xfrm>
          <a:prstGeom prst="rect">
            <a:avLst/>
          </a:prstGeom>
          <a:noFill/>
        </p:spPr>
        <p:txBody>
          <a:bodyPr wrap="square" rtlCol="0">
            <a:spAutoFit/>
          </a:bodyPr>
          <a:lstStyle/>
          <a:p>
            <a:r>
              <a:rPr lang="en-US" dirty="0" smtClean="0"/>
              <a:t>The Royal Train “The Queen”  Madame Tussaud’s Royalty &amp; Railways Exhibition, Windsor</a:t>
            </a:r>
            <a:endParaRPr lang="en-US" dirty="0"/>
          </a:p>
        </p:txBody>
      </p:sp>
    </p:spTree>
    <p:extLst>
      <p:ext uri="{BB962C8B-B14F-4D97-AF65-F5344CB8AC3E}">
        <p14:creationId xmlns:p14="http://schemas.microsoft.com/office/powerpoint/2010/main" val="280045167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609600"/>
            <a:ext cx="7315200" cy="4873752"/>
          </a:xfrm>
          <a:prstGeom prst="rect">
            <a:avLst/>
          </a:prstGeom>
        </p:spPr>
      </p:pic>
      <p:sp>
        <p:nvSpPr>
          <p:cNvPr id="3" name="TextBox 2"/>
          <p:cNvSpPr txBox="1"/>
          <p:nvPr/>
        </p:nvSpPr>
        <p:spPr>
          <a:xfrm>
            <a:off x="927847" y="5715000"/>
            <a:ext cx="7315200" cy="646331"/>
          </a:xfrm>
          <a:prstGeom prst="rect">
            <a:avLst/>
          </a:prstGeom>
          <a:noFill/>
        </p:spPr>
        <p:txBody>
          <a:bodyPr wrap="square" rtlCol="0">
            <a:spAutoFit/>
          </a:bodyPr>
          <a:lstStyle/>
          <a:p>
            <a:r>
              <a:rPr lang="en-US" dirty="0" smtClean="0"/>
              <a:t>Queen Victoria, The Prince and Princess of Wales in the Royal Waiting Room.</a:t>
            </a:r>
          </a:p>
          <a:p>
            <a:r>
              <a:rPr lang="en-US" dirty="0" smtClean="0"/>
              <a:t>Madame Tussaud’s Royalty &amp; Railways Exhibition, Windsor</a:t>
            </a:r>
          </a:p>
        </p:txBody>
      </p:sp>
    </p:spTree>
    <p:extLst>
      <p:ext uri="{BB962C8B-B14F-4D97-AF65-F5344CB8AC3E}">
        <p14:creationId xmlns:p14="http://schemas.microsoft.com/office/powerpoint/2010/main" val="166671714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59" y="609600"/>
            <a:ext cx="7315200" cy="4873752"/>
          </a:xfrm>
          <a:prstGeom prst="rect">
            <a:avLst/>
          </a:prstGeom>
        </p:spPr>
      </p:pic>
      <p:sp>
        <p:nvSpPr>
          <p:cNvPr id="3" name="TextBox 2"/>
          <p:cNvSpPr txBox="1"/>
          <p:nvPr/>
        </p:nvSpPr>
        <p:spPr>
          <a:xfrm>
            <a:off x="950259" y="5638800"/>
            <a:ext cx="7736541" cy="646331"/>
          </a:xfrm>
          <a:prstGeom prst="rect">
            <a:avLst/>
          </a:prstGeom>
          <a:noFill/>
        </p:spPr>
        <p:txBody>
          <a:bodyPr wrap="square" rtlCol="0">
            <a:spAutoFit/>
          </a:bodyPr>
          <a:lstStyle/>
          <a:p>
            <a:r>
              <a:rPr lang="en-US" dirty="0" smtClean="0"/>
              <a:t>“Royal Salute Present Arms” by the Coldstream Guards. Madame Tussaud’s Royalty &amp; Railways Exhibition, Windsor </a:t>
            </a:r>
            <a:endParaRPr lang="en-US" dirty="0"/>
          </a:p>
        </p:txBody>
      </p:sp>
    </p:spTree>
    <p:extLst>
      <p:ext uri="{BB962C8B-B14F-4D97-AF65-F5344CB8AC3E}">
        <p14:creationId xmlns:p14="http://schemas.microsoft.com/office/powerpoint/2010/main" val="144371796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620000" cy="646331"/>
          </a:xfrm>
          <a:prstGeom prst="rect">
            <a:avLst/>
          </a:prstGeom>
          <a:noFill/>
        </p:spPr>
        <p:txBody>
          <a:bodyPr wrap="square" rtlCol="0">
            <a:spAutoFit/>
          </a:bodyPr>
          <a:lstStyle/>
          <a:p>
            <a:r>
              <a:rPr lang="en-US" dirty="0" smtClean="0"/>
              <a:t>Queen Victoria and her Royal Guests approaching her carriage. Madame Tussaud’s Royalty &amp; Railways Exhibition, Windsor</a:t>
            </a:r>
          </a:p>
        </p:txBody>
      </p:sp>
    </p:spTree>
    <p:extLst>
      <p:ext uri="{BB962C8B-B14F-4D97-AF65-F5344CB8AC3E}">
        <p14:creationId xmlns:p14="http://schemas.microsoft.com/office/powerpoint/2010/main" val="363602118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5859"/>
            <a:ext cx="4569143" cy="6858000"/>
          </a:xfrm>
          <a:prstGeom prst="rect">
            <a:avLst/>
          </a:prstGeom>
        </p:spPr>
      </p:pic>
      <p:sp>
        <p:nvSpPr>
          <p:cNvPr id="3" name="TextBox 2"/>
          <p:cNvSpPr txBox="1"/>
          <p:nvPr/>
        </p:nvSpPr>
        <p:spPr>
          <a:xfrm>
            <a:off x="76200" y="1828800"/>
            <a:ext cx="3200400" cy="923330"/>
          </a:xfrm>
          <a:prstGeom prst="rect">
            <a:avLst/>
          </a:prstGeom>
          <a:noFill/>
        </p:spPr>
        <p:txBody>
          <a:bodyPr wrap="square" rtlCol="0">
            <a:spAutoFit/>
          </a:bodyPr>
          <a:lstStyle/>
          <a:p>
            <a:r>
              <a:rPr lang="en-US" dirty="0" smtClean="0"/>
              <a:t>A Victorian Flower Girl. Madame Tussaud’s Royalty &amp; Railways Exhibition, Windsor</a:t>
            </a:r>
          </a:p>
        </p:txBody>
      </p:sp>
    </p:spTree>
    <p:extLst>
      <p:ext uri="{BB962C8B-B14F-4D97-AF65-F5344CB8AC3E}">
        <p14:creationId xmlns:p14="http://schemas.microsoft.com/office/powerpoint/2010/main" val="215227210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5" name="TextBox 4"/>
          <p:cNvSpPr txBox="1"/>
          <p:nvPr/>
        </p:nvSpPr>
        <p:spPr>
          <a:xfrm>
            <a:off x="914400" y="5638800"/>
            <a:ext cx="7696200" cy="646331"/>
          </a:xfrm>
          <a:prstGeom prst="rect">
            <a:avLst/>
          </a:prstGeom>
          <a:noFill/>
        </p:spPr>
        <p:txBody>
          <a:bodyPr wrap="square" rtlCol="0">
            <a:spAutoFit/>
          </a:bodyPr>
          <a:lstStyle/>
          <a:p>
            <a:r>
              <a:rPr lang="en-US" dirty="0" smtClean="0"/>
              <a:t>The Royal Party approaching the Queen’s </a:t>
            </a:r>
            <a:r>
              <a:rPr lang="en-US" dirty="0" smtClean="0"/>
              <a:t>Carriage</a:t>
            </a:r>
            <a:r>
              <a:rPr lang="en-US" dirty="0" smtClean="0"/>
              <a:t>, an Ascot Landau with 4 Windsor Greys. Madame Tussaud’s Royalty &amp; Railways Exhibition, Windsor </a:t>
            </a:r>
            <a:endParaRPr lang="en-US" dirty="0"/>
          </a:p>
        </p:txBody>
      </p:sp>
    </p:spTree>
    <p:extLst>
      <p:ext uri="{BB962C8B-B14F-4D97-AF65-F5344CB8AC3E}">
        <p14:creationId xmlns:p14="http://schemas.microsoft.com/office/powerpoint/2010/main" val="347585519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457200"/>
            <a:ext cx="7315200" cy="4873752"/>
          </a:xfrm>
          <a:prstGeom prst="rect">
            <a:avLst/>
          </a:prstGeom>
        </p:spPr>
      </p:pic>
      <p:sp>
        <p:nvSpPr>
          <p:cNvPr id="3" name="TextBox 2"/>
          <p:cNvSpPr txBox="1"/>
          <p:nvPr/>
        </p:nvSpPr>
        <p:spPr>
          <a:xfrm>
            <a:off x="927847" y="5562600"/>
            <a:ext cx="7682753" cy="369332"/>
          </a:xfrm>
          <a:prstGeom prst="rect">
            <a:avLst/>
          </a:prstGeom>
          <a:noFill/>
        </p:spPr>
        <p:txBody>
          <a:bodyPr wrap="square" rtlCol="0">
            <a:spAutoFit/>
          </a:bodyPr>
          <a:lstStyle/>
          <a:p>
            <a:r>
              <a:rPr lang="en-US" dirty="0" smtClean="0"/>
              <a:t>Photo # 961 WINDSOR CASTLE From Long Walk</a:t>
            </a:r>
            <a:endParaRPr lang="en-US" dirty="0"/>
          </a:p>
        </p:txBody>
      </p:sp>
    </p:spTree>
    <p:extLst>
      <p:ext uri="{BB962C8B-B14F-4D97-AF65-F5344CB8AC3E}">
        <p14:creationId xmlns:p14="http://schemas.microsoft.com/office/powerpoint/2010/main" val="394290604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90600" y="5638800"/>
            <a:ext cx="7315200" cy="369332"/>
          </a:xfrm>
          <a:prstGeom prst="rect">
            <a:avLst/>
          </a:prstGeom>
          <a:noFill/>
        </p:spPr>
        <p:txBody>
          <a:bodyPr wrap="square" rtlCol="0">
            <a:spAutoFit/>
          </a:bodyPr>
          <a:lstStyle/>
          <a:p>
            <a:r>
              <a:rPr lang="en-US" dirty="0" smtClean="0"/>
              <a:t>Photo # 962 WINDSOR CASTLE  St George's Chapel</a:t>
            </a:r>
            <a:endParaRPr lang="en-US" dirty="0"/>
          </a:p>
        </p:txBody>
      </p:sp>
    </p:spTree>
    <p:extLst>
      <p:ext uri="{BB962C8B-B14F-4D97-AF65-F5344CB8AC3E}">
        <p14:creationId xmlns:p14="http://schemas.microsoft.com/office/powerpoint/2010/main" val="4705432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0"/>
            <a:ext cx="4569143" cy="6858000"/>
          </a:xfrm>
          <a:prstGeom prst="rect">
            <a:avLst/>
          </a:prstGeom>
        </p:spPr>
      </p:pic>
      <p:sp>
        <p:nvSpPr>
          <p:cNvPr id="3" name="TextBox 2"/>
          <p:cNvSpPr txBox="1"/>
          <p:nvPr/>
        </p:nvSpPr>
        <p:spPr>
          <a:xfrm>
            <a:off x="152400" y="2971800"/>
            <a:ext cx="2971800" cy="646331"/>
          </a:xfrm>
          <a:prstGeom prst="rect">
            <a:avLst/>
          </a:prstGeom>
          <a:noFill/>
        </p:spPr>
        <p:txBody>
          <a:bodyPr wrap="square" rtlCol="0">
            <a:spAutoFit/>
          </a:bodyPr>
          <a:lstStyle/>
          <a:p>
            <a:r>
              <a:rPr lang="en-US" dirty="0" smtClean="0"/>
              <a:t>Photo # 963 WINDSOR CASTLE Round Tower</a:t>
            </a:r>
            <a:endParaRPr lang="en-US" dirty="0"/>
          </a:p>
        </p:txBody>
      </p:sp>
    </p:spTree>
    <p:extLst>
      <p:ext uri="{BB962C8B-B14F-4D97-AF65-F5344CB8AC3E}">
        <p14:creationId xmlns:p14="http://schemas.microsoft.com/office/powerpoint/2010/main" val="136869542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5" name="TextBox 4"/>
          <p:cNvSpPr txBox="1"/>
          <p:nvPr/>
        </p:nvSpPr>
        <p:spPr>
          <a:xfrm>
            <a:off x="990600" y="5791200"/>
            <a:ext cx="7010400" cy="369332"/>
          </a:xfrm>
          <a:prstGeom prst="rect">
            <a:avLst/>
          </a:prstGeom>
          <a:noFill/>
        </p:spPr>
        <p:txBody>
          <a:bodyPr wrap="square" rtlCol="0">
            <a:spAutoFit/>
          </a:bodyPr>
          <a:lstStyle/>
          <a:p>
            <a:r>
              <a:rPr lang="en-US" dirty="0" smtClean="0"/>
              <a:t>Photo # 1 The </a:t>
            </a:r>
            <a:r>
              <a:rPr lang="en-US" dirty="0"/>
              <a:t>G</a:t>
            </a:r>
            <a:r>
              <a:rPr lang="en-US" dirty="0" smtClean="0"/>
              <a:t>reat Kitchen</a:t>
            </a:r>
            <a:endParaRPr lang="en-US" dirty="0"/>
          </a:p>
        </p:txBody>
      </p:sp>
    </p:spTree>
    <p:extLst>
      <p:ext uri="{BB962C8B-B14F-4D97-AF65-F5344CB8AC3E}">
        <p14:creationId xmlns:p14="http://schemas.microsoft.com/office/powerpoint/2010/main" val="161949522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90600" y="5486400"/>
            <a:ext cx="7391400" cy="369332"/>
          </a:xfrm>
          <a:prstGeom prst="rect">
            <a:avLst/>
          </a:prstGeom>
          <a:noFill/>
        </p:spPr>
        <p:txBody>
          <a:bodyPr wrap="square" rtlCol="0">
            <a:spAutoFit/>
          </a:bodyPr>
          <a:lstStyle/>
          <a:p>
            <a:r>
              <a:rPr lang="en-US" dirty="0" smtClean="0"/>
              <a:t>Photo # 964 WINDSOR CASTLE  From River</a:t>
            </a:r>
            <a:endParaRPr lang="en-US" dirty="0"/>
          </a:p>
        </p:txBody>
      </p:sp>
    </p:spTree>
    <p:extLst>
      <p:ext uri="{BB962C8B-B14F-4D97-AF65-F5344CB8AC3E}">
        <p14:creationId xmlns:p14="http://schemas.microsoft.com/office/powerpoint/2010/main" val="122442660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467600" cy="369332"/>
          </a:xfrm>
          <a:prstGeom prst="rect">
            <a:avLst/>
          </a:prstGeom>
          <a:noFill/>
        </p:spPr>
        <p:txBody>
          <a:bodyPr wrap="square" rtlCol="0">
            <a:spAutoFit/>
          </a:bodyPr>
          <a:lstStyle/>
          <a:p>
            <a:r>
              <a:rPr lang="en-US" dirty="0" smtClean="0"/>
              <a:t>Photo # 524 The Roman Circular or Cold Bath in the Roman Baths</a:t>
            </a:r>
            <a:endParaRPr lang="en-US" dirty="0"/>
          </a:p>
        </p:txBody>
      </p:sp>
    </p:spTree>
    <p:extLst>
      <p:ext uri="{BB962C8B-B14F-4D97-AF65-F5344CB8AC3E}">
        <p14:creationId xmlns:p14="http://schemas.microsoft.com/office/powerpoint/2010/main" val="95583553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29" y="457200"/>
            <a:ext cx="7315200" cy="4873752"/>
          </a:xfrm>
          <a:prstGeom prst="rect">
            <a:avLst/>
          </a:prstGeom>
        </p:spPr>
      </p:pic>
      <p:sp>
        <p:nvSpPr>
          <p:cNvPr id="3" name="TextBox 2"/>
          <p:cNvSpPr txBox="1"/>
          <p:nvPr/>
        </p:nvSpPr>
        <p:spPr>
          <a:xfrm>
            <a:off x="1143000" y="5638800"/>
            <a:ext cx="7391400" cy="369332"/>
          </a:xfrm>
          <a:prstGeom prst="rect">
            <a:avLst/>
          </a:prstGeom>
          <a:noFill/>
        </p:spPr>
        <p:txBody>
          <a:bodyPr wrap="square" rtlCol="0">
            <a:spAutoFit/>
          </a:bodyPr>
          <a:lstStyle/>
          <a:p>
            <a:r>
              <a:rPr lang="en-US" dirty="0" smtClean="0"/>
              <a:t>Photo # 526 The Hypocaust Room in the East Baths in the Roman Baths</a:t>
            </a:r>
            <a:endParaRPr lang="en-US" dirty="0"/>
          </a:p>
        </p:txBody>
      </p:sp>
    </p:spTree>
    <p:extLst>
      <p:ext uri="{BB962C8B-B14F-4D97-AF65-F5344CB8AC3E}">
        <p14:creationId xmlns:p14="http://schemas.microsoft.com/office/powerpoint/2010/main" val="380881862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4569143" cy="6858000"/>
          </a:xfrm>
          <a:prstGeom prst="rect">
            <a:avLst/>
          </a:prstGeom>
        </p:spPr>
      </p:pic>
      <p:sp>
        <p:nvSpPr>
          <p:cNvPr id="3" name="TextBox 2"/>
          <p:cNvSpPr txBox="1"/>
          <p:nvPr/>
        </p:nvSpPr>
        <p:spPr>
          <a:xfrm>
            <a:off x="304800" y="2209800"/>
            <a:ext cx="3048000" cy="646331"/>
          </a:xfrm>
          <a:prstGeom prst="rect">
            <a:avLst/>
          </a:prstGeom>
          <a:noFill/>
        </p:spPr>
        <p:txBody>
          <a:bodyPr wrap="square" rtlCol="0">
            <a:spAutoFit/>
          </a:bodyPr>
          <a:lstStyle/>
          <a:p>
            <a:r>
              <a:rPr lang="en-US" dirty="0" smtClean="0"/>
              <a:t>Photo # 528 The Orange Grove with view towards the Abbey</a:t>
            </a:r>
            <a:endParaRPr lang="en-US" dirty="0"/>
          </a:p>
        </p:txBody>
      </p:sp>
    </p:spTree>
    <p:extLst>
      <p:ext uri="{BB962C8B-B14F-4D97-AF65-F5344CB8AC3E}">
        <p14:creationId xmlns:p14="http://schemas.microsoft.com/office/powerpoint/2010/main" val="36772362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715000"/>
            <a:ext cx="7467600" cy="369332"/>
          </a:xfrm>
          <a:prstGeom prst="rect">
            <a:avLst/>
          </a:prstGeom>
          <a:noFill/>
        </p:spPr>
        <p:txBody>
          <a:bodyPr wrap="square" rtlCol="0">
            <a:spAutoFit/>
          </a:bodyPr>
          <a:lstStyle/>
          <a:p>
            <a:r>
              <a:rPr lang="en-US" dirty="0" smtClean="0"/>
              <a:t>Photo # 533 The West Front of the Abbey and the Pump Room</a:t>
            </a:r>
            <a:endParaRPr lang="en-US" dirty="0"/>
          </a:p>
        </p:txBody>
      </p:sp>
    </p:spTree>
    <p:extLst>
      <p:ext uri="{BB962C8B-B14F-4D97-AF65-F5344CB8AC3E}">
        <p14:creationId xmlns:p14="http://schemas.microsoft.com/office/powerpoint/2010/main" val="165570876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914400" y="5715000"/>
            <a:ext cx="7467600" cy="369332"/>
          </a:xfrm>
          <a:prstGeom prst="rect">
            <a:avLst/>
          </a:prstGeom>
          <a:noFill/>
        </p:spPr>
        <p:txBody>
          <a:bodyPr wrap="square" rtlCol="0">
            <a:spAutoFit/>
          </a:bodyPr>
          <a:lstStyle/>
          <a:p>
            <a:r>
              <a:rPr lang="en-US" dirty="0" smtClean="0"/>
              <a:t>Photo # 533 The Great Bath and Diving Stone in the Roman Baths</a:t>
            </a:r>
            <a:endParaRPr lang="en-US" dirty="0"/>
          </a:p>
        </p:txBody>
      </p:sp>
    </p:spTree>
    <p:extLst>
      <p:ext uri="{BB962C8B-B14F-4D97-AF65-F5344CB8AC3E}">
        <p14:creationId xmlns:p14="http://schemas.microsoft.com/office/powerpoint/2010/main" val="284730953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5800"/>
            <a:ext cx="7315200" cy="4873752"/>
          </a:xfrm>
          <a:prstGeom prst="rect">
            <a:avLst/>
          </a:prstGeom>
        </p:spPr>
      </p:pic>
      <p:sp>
        <p:nvSpPr>
          <p:cNvPr id="5" name="TextBox 4"/>
          <p:cNvSpPr txBox="1"/>
          <p:nvPr/>
        </p:nvSpPr>
        <p:spPr>
          <a:xfrm>
            <a:off x="914400" y="5791200"/>
            <a:ext cx="7772400" cy="369332"/>
          </a:xfrm>
          <a:prstGeom prst="rect">
            <a:avLst/>
          </a:prstGeom>
          <a:noFill/>
        </p:spPr>
        <p:txBody>
          <a:bodyPr wrap="square" rtlCol="0">
            <a:spAutoFit/>
          </a:bodyPr>
          <a:lstStyle/>
          <a:p>
            <a:r>
              <a:rPr lang="en-US" dirty="0" smtClean="0"/>
              <a:t>Photo # 533 The Great Bath and Diving Stone in the Roman Baths (2)</a:t>
            </a:r>
            <a:endParaRPr lang="en-US" dirty="0"/>
          </a:p>
        </p:txBody>
      </p:sp>
    </p:spTree>
    <p:extLst>
      <p:ext uri="{BB962C8B-B14F-4D97-AF65-F5344CB8AC3E}">
        <p14:creationId xmlns:p14="http://schemas.microsoft.com/office/powerpoint/2010/main" val="105126926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1066800" y="5486400"/>
            <a:ext cx="7315200" cy="369332"/>
          </a:xfrm>
          <a:prstGeom prst="rect">
            <a:avLst/>
          </a:prstGeom>
          <a:noFill/>
        </p:spPr>
        <p:txBody>
          <a:bodyPr wrap="square" rtlCol="0">
            <a:spAutoFit/>
          </a:bodyPr>
          <a:lstStyle/>
          <a:p>
            <a:r>
              <a:rPr lang="en-US" dirty="0" smtClean="0"/>
              <a:t>Photo # 534 The Royal Crescent from Victoria Park</a:t>
            </a:r>
            <a:endParaRPr lang="en-US" dirty="0"/>
          </a:p>
        </p:txBody>
      </p:sp>
    </p:spTree>
    <p:extLst>
      <p:ext uri="{BB962C8B-B14F-4D97-AF65-F5344CB8AC3E}">
        <p14:creationId xmlns:p14="http://schemas.microsoft.com/office/powerpoint/2010/main" val="258966736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772400" cy="369332"/>
          </a:xfrm>
          <a:prstGeom prst="rect">
            <a:avLst/>
          </a:prstGeom>
          <a:noFill/>
        </p:spPr>
        <p:txBody>
          <a:bodyPr wrap="square" rtlCol="0">
            <a:spAutoFit/>
          </a:bodyPr>
          <a:lstStyle/>
          <a:p>
            <a:r>
              <a:rPr lang="en-US" dirty="0" smtClean="0"/>
              <a:t>Photo # 545 The </a:t>
            </a:r>
            <a:r>
              <a:rPr lang="en-US" dirty="0"/>
              <a:t>E</a:t>
            </a:r>
            <a:r>
              <a:rPr lang="en-US" dirty="0" smtClean="0"/>
              <a:t>ast Baths – First to Fourth Century A.D. in the Roman Baths</a:t>
            </a:r>
            <a:endParaRPr lang="en-US" dirty="0"/>
          </a:p>
        </p:txBody>
      </p:sp>
    </p:spTree>
    <p:extLst>
      <p:ext uri="{BB962C8B-B14F-4D97-AF65-F5344CB8AC3E}">
        <p14:creationId xmlns:p14="http://schemas.microsoft.com/office/powerpoint/2010/main" val="245530488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4569143" cy="6858000"/>
          </a:xfrm>
          <a:prstGeom prst="rect">
            <a:avLst/>
          </a:prstGeom>
        </p:spPr>
      </p:pic>
      <p:sp>
        <p:nvSpPr>
          <p:cNvPr id="3" name="TextBox 2"/>
          <p:cNvSpPr txBox="1"/>
          <p:nvPr/>
        </p:nvSpPr>
        <p:spPr>
          <a:xfrm>
            <a:off x="152400" y="1752600"/>
            <a:ext cx="3124200" cy="923330"/>
          </a:xfrm>
          <a:prstGeom prst="rect">
            <a:avLst/>
          </a:prstGeom>
          <a:noFill/>
        </p:spPr>
        <p:txBody>
          <a:bodyPr wrap="square" rtlCol="0">
            <a:spAutoFit/>
          </a:bodyPr>
          <a:lstStyle/>
          <a:p>
            <a:r>
              <a:rPr lang="en-US" dirty="0" smtClean="0"/>
              <a:t>Photo # 546 The Hot Spring. Overflow from the Roman Reservoir</a:t>
            </a:r>
            <a:endParaRPr lang="en-US" dirty="0"/>
          </a:p>
        </p:txBody>
      </p:sp>
    </p:spTree>
    <p:extLst>
      <p:ext uri="{BB962C8B-B14F-4D97-AF65-F5344CB8AC3E}">
        <p14:creationId xmlns:p14="http://schemas.microsoft.com/office/powerpoint/2010/main" val="197111820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12" y="533400"/>
            <a:ext cx="7315200" cy="4873752"/>
          </a:xfrm>
          <a:prstGeom prst="rect">
            <a:avLst/>
          </a:prstGeom>
        </p:spPr>
      </p:pic>
      <p:sp>
        <p:nvSpPr>
          <p:cNvPr id="3" name="TextBox 2"/>
          <p:cNvSpPr txBox="1"/>
          <p:nvPr/>
        </p:nvSpPr>
        <p:spPr>
          <a:xfrm>
            <a:off x="936812" y="5791200"/>
            <a:ext cx="7315200" cy="369332"/>
          </a:xfrm>
          <a:prstGeom prst="rect">
            <a:avLst/>
          </a:prstGeom>
          <a:noFill/>
        </p:spPr>
        <p:txBody>
          <a:bodyPr wrap="square" rtlCol="0">
            <a:spAutoFit/>
          </a:bodyPr>
          <a:lstStyle/>
          <a:p>
            <a:r>
              <a:rPr lang="en-US" dirty="0" smtClean="0"/>
              <a:t>Photo # 2 The Great Chamber</a:t>
            </a:r>
            <a:endParaRPr lang="en-US" dirty="0"/>
          </a:p>
        </p:txBody>
      </p:sp>
    </p:spTree>
    <p:extLst>
      <p:ext uri="{BB962C8B-B14F-4D97-AF65-F5344CB8AC3E}">
        <p14:creationId xmlns:p14="http://schemas.microsoft.com/office/powerpoint/2010/main" val="263391998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1066800" y="5867400"/>
            <a:ext cx="6553200" cy="369332"/>
          </a:xfrm>
          <a:prstGeom prst="rect">
            <a:avLst/>
          </a:prstGeom>
          <a:noFill/>
        </p:spPr>
        <p:txBody>
          <a:bodyPr wrap="square" rtlCol="0">
            <a:spAutoFit/>
          </a:bodyPr>
          <a:lstStyle/>
          <a:p>
            <a:r>
              <a:rPr lang="en-US" dirty="0" smtClean="0"/>
              <a:t>Photo # 547 The Great Bath in the Roman Baths</a:t>
            </a:r>
            <a:endParaRPr lang="en-US" dirty="0"/>
          </a:p>
        </p:txBody>
      </p:sp>
    </p:spTree>
    <p:extLst>
      <p:ext uri="{BB962C8B-B14F-4D97-AF65-F5344CB8AC3E}">
        <p14:creationId xmlns:p14="http://schemas.microsoft.com/office/powerpoint/2010/main" val="2809361584"/>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7315200" cy="4873752"/>
          </a:xfrm>
          <a:prstGeom prst="rect">
            <a:avLst/>
          </a:prstGeom>
        </p:spPr>
      </p:pic>
      <p:sp>
        <p:nvSpPr>
          <p:cNvPr id="3" name="TextBox 2"/>
          <p:cNvSpPr txBox="1"/>
          <p:nvPr/>
        </p:nvSpPr>
        <p:spPr>
          <a:xfrm>
            <a:off x="1066800" y="5715000"/>
            <a:ext cx="7467600" cy="369332"/>
          </a:xfrm>
          <a:prstGeom prst="rect">
            <a:avLst/>
          </a:prstGeom>
          <a:noFill/>
        </p:spPr>
        <p:txBody>
          <a:bodyPr wrap="square" rtlCol="0">
            <a:spAutoFit/>
          </a:bodyPr>
          <a:lstStyle/>
          <a:p>
            <a:r>
              <a:rPr lang="en-US" dirty="0" smtClean="0"/>
              <a:t>Photo # 548 The King’s Bath in the Roman Baths</a:t>
            </a:r>
            <a:endParaRPr lang="en-US" dirty="0"/>
          </a:p>
        </p:txBody>
      </p:sp>
    </p:spTree>
    <p:extLst>
      <p:ext uri="{BB962C8B-B14F-4D97-AF65-F5344CB8AC3E}">
        <p14:creationId xmlns:p14="http://schemas.microsoft.com/office/powerpoint/2010/main" val="425585397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0"/>
            <a:ext cx="4569143" cy="6858000"/>
          </a:xfrm>
          <a:prstGeom prst="rect">
            <a:avLst/>
          </a:prstGeom>
        </p:spPr>
      </p:pic>
      <p:sp>
        <p:nvSpPr>
          <p:cNvPr id="3" name="TextBox 2"/>
          <p:cNvSpPr txBox="1"/>
          <p:nvPr/>
        </p:nvSpPr>
        <p:spPr>
          <a:xfrm>
            <a:off x="304800" y="2133600"/>
            <a:ext cx="2971800" cy="923330"/>
          </a:xfrm>
          <a:prstGeom prst="rect">
            <a:avLst/>
          </a:prstGeom>
          <a:noFill/>
        </p:spPr>
        <p:txBody>
          <a:bodyPr wrap="square" rtlCol="0">
            <a:spAutoFit/>
          </a:bodyPr>
          <a:lstStyle/>
          <a:p>
            <a:r>
              <a:rPr lang="en-US" dirty="0" smtClean="0"/>
              <a:t>Photo # 555 The Great Bath in the Roman Baths &amp; the Abbey</a:t>
            </a:r>
            <a:endParaRPr lang="en-US" dirty="0"/>
          </a:p>
        </p:txBody>
      </p:sp>
    </p:spTree>
    <p:extLst>
      <p:ext uri="{BB962C8B-B14F-4D97-AF65-F5344CB8AC3E}">
        <p14:creationId xmlns:p14="http://schemas.microsoft.com/office/powerpoint/2010/main" val="29046509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18" y="457200"/>
            <a:ext cx="7315200" cy="4873752"/>
          </a:xfrm>
          <a:prstGeom prst="rect">
            <a:avLst/>
          </a:prstGeom>
        </p:spPr>
      </p:pic>
      <p:sp>
        <p:nvSpPr>
          <p:cNvPr id="3" name="TextBox 2"/>
          <p:cNvSpPr txBox="1"/>
          <p:nvPr/>
        </p:nvSpPr>
        <p:spPr>
          <a:xfrm>
            <a:off x="1066800" y="5562600"/>
            <a:ext cx="7467600" cy="369332"/>
          </a:xfrm>
          <a:prstGeom prst="rect">
            <a:avLst/>
          </a:prstGeom>
          <a:noFill/>
        </p:spPr>
        <p:txBody>
          <a:bodyPr wrap="square" rtlCol="0">
            <a:spAutoFit/>
          </a:bodyPr>
          <a:lstStyle/>
          <a:p>
            <a:r>
              <a:rPr lang="en-US" dirty="0" smtClean="0"/>
              <a:t>Photo # 556 The Great Baths showing the original lead sheeting.</a:t>
            </a:r>
            <a:endParaRPr lang="en-US" dirty="0"/>
          </a:p>
        </p:txBody>
      </p:sp>
    </p:spTree>
    <p:extLst>
      <p:ext uri="{BB962C8B-B14F-4D97-AF65-F5344CB8AC3E}">
        <p14:creationId xmlns:p14="http://schemas.microsoft.com/office/powerpoint/2010/main" val="223059410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0"/>
            <a:ext cx="4569143" cy="6858000"/>
          </a:xfrm>
          <a:prstGeom prst="rect">
            <a:avLst/>
          </a:prstGeom>
        </p:spPr>
      </p:pic>
      <p:sp>
        <p:nvSpPr>
          <p:cNvPr id="3" name="TextBox 2"/>
          <p:cNvSpPr txBox="1"/>
          <p:nvPr/>
        </p:nvSpPr>
        <p:spPr>
          <a:xfrm>
            <a:off x="457200" y="1905000"/>
            <a:ext cx="2667000" cy="646331"/>
          </a:xfrm>
          <a:prstGeom prst="rect">
            <a:avLst/>
          </a:prstGeom>
          <a:noFill/>
        </p:spPr>
        <p:txBody>
          <a:bodyPr wrap="square" rtlCol="0">
            <a:spAutoFit/>
          </a:bodyPr>
          <a:lstStyle/>
          <a:p>
            <a:r>
              <a:rPr lang="en-US" dirty="0" smtClean="0"/>
              <a:t>Photo # 564 The Abbey Church Yard.</a:t>
            </a:r>
            <a:endParaRPr lang="en-US" dirty="0"/>
          </a:p>
        </p:txBody>
      </p:sp>
    </p:spTree>
    <p:extLst>
      <p:ext uri="{BB962C8B-B14F-4D97-AF65-F5344CB8AC3E}">
        <p14:creationId xmlns:p14="http://schemas.microsoft.com/office/powerpoint/2010/main" val="518268668"/>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391400" cy="369332"/>
          </a:xfrm>
          <a:prstGeom prst="rect">
            <a:avLst/>
          </a:prstGeom>
          <a:noFill/>
        </p:spPr>
        <p:txBody>
          <a:bodyPr wrap="square" rtlCol="0">
            <a:spAutoFit/>
          </a:bodyPr>
          <a:lstStyle/>
          <a:p>
            <a:r>
              <a:rPr lang="en-US" dirty="0" smtClean="0"/>
              <a:t>Photo # 565 Spring time in the Botanical Gardens</a:t>
            </a:r>
            <a:endParaRPr lang="en-US" dirty="0"/>
          </a:p>
        </p:txBody>
      </p:sp>
    </p:spTree>
    <p:extLst>
      <p:ext uri="{BB962C8B-B14F-4D97-AF65-F5344CB8AC3E}">
        <p14:creationId xmlns:p14="http://schemas.microsoft.com/office/powerpoint/2010/main" val="400096738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562600"/>
            <a:ext cx="7696200" cy="369332"/>
          </a:xfrm>
          <a:prstGeom prst="rect">
            <a:avLst/>
          </a:prstGeom>
          <a:noFill/>
        </p:spPr>
        <p:txBody>
          <a:bodyPr wrap="square" rtlCol="0">
            <a:spAutoFit/>
          </a:bodyPr>
          <a:lstStyle/>
          <a:p>
            <a:r>
              <a:rPr lang="en-US" dirty="0" smtClean="0"/>
              <a:t>Photo # 570 The Main Drain in the Roman Baths</a:t>
            </a:r>
            <a:endParaRPr lang="en-US" dirty="0"/>
          </a:p>
        </p:txBody>
      </p:sp>
    </p:spTree>
    <p:extLst>
      <p:ext uri="{BB962C8B-B14F-4D97-AF65-F5344CB8AC3E}">
        <p14:creationId xmlns:p14="http://schemas.microsoft.com/office/powerpoint/2010/main" val="172341482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562600"/>
            <a:ext cx="7239000" cy="369332"/>
          </a:xfrm>
          <a:prstGeom prst="rect">
            <a:avLst/>
          </a:prstGeom>
          <a:noFill/>
        </p:spPr>
        <p:txBody>
          <a:bodyPr wrap="square" rtlCol="0">
            <a:spAutoFit/>
          </a:bodyPr>
          <a:lstStyle/>
          <a:p>
            <a:r>
              <a:rPr lang="en-US" dirty="0" smtClean="0"/>
              <a:t>Photo # 576 The King’s Bath in the Roman Baths</a:t>
            </a:r>
            <a:endParaRPr lang="en-US" dirty="0"/>
          </a:p>
        </p:txBody>
      </p:sp>
    </p:spTree>
    <p:extLst>
      <p:ext uri="{BB962C8B-B14F-4D97-AF65-F5344CB8AC3E}">
        <p14:creationId xmlns:p14="http://schemas.microsoft.com/office/powerpoint/2010/main" val="533657210"/>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0"/>
            <a:ext cx="6629400" cy="769441"/>
          </a:xfrm>
          <a:prstGeom prst="rect">
            <a:avLst/>
          </a:prstGeom>
          <a:noFill/>
        </p:spPr>
        <p:txBody>
          <a:bodyPr wrap="square" rtlCol="0">
            <a:spAutoFit/>
          </a:bodyPr>
          <a:lstStyle/>
          <a:p>
            <a:r>
              <a:rPr lang="en-US" sz="4400" dirty="0" smtClean="0"/>
              <a:t>The End of </a:t>
            </a:r>
            <a:r>
              <a:rPr lang="en-US" sz="4400" dirty="0"/>
              <a:t>S</a:t>
            </a:r>
            <a:r>
              <a:rPr lang="en-US" sz="4400" dirty="0" smtClean="0"/>
              <a:t>lide Box 3</a:t>
            </a:r>
            <a:endParaRPr lang="en-US" sz="4400" dirty="0"/>
          </a:p>
        </p:txBody>
      </p:sp>
    </p:spTree>
    <p:extLst>
      <p:ext uri="{BB962C8B-B14F-4D97-AF65-F5344CB8AC3E}">
        <p14:creationId xmlns:p14="http://schemas.microsoft.com/office/powerpoint/2010/main" val="332611692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066800" y="5638800"/>
            <a:ext cx="7239000" cy="369332"/>
          </a:xfrm>
          <a:prstGeom prst="rect">
            <a:avLst/>
          </a:prstGeom>
          <a:noFill/>
        </p:spPr>
        <p:txBody>
          <a:bodyPr wrap="square" rtlCol="0">
            <a:spAutoFit/>
          </a:bodyPr>
          <a:lstStyle/>
          <a:p>
            <a:r>
              <a:rPr lang="en-US" dirty="0" smtClean="0"/>
              <a:t>Photo # 3 The Great Hall</a:t>
            </a:r>
            <a:endParaRPr lang="en-US" dirty="0"/>
          </a:p>
        </p:txBody>
      </p:sp>
    </p:spTree>
    <p:extLst>
      <p:ext uri="{BB962C8B-B14F-4D97-AF65-F5344CB8AC3E}">
        <p14:creationId xmlns:p14="http://schemas.microsoft.com/office/powerpoint/2010/main" val="189577936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94" y="381000"/>
            <a:ext cx="7315200" cy="4873752"/>
          </a:xfrm>
          <a:prstGeom prst="rect">
            <a:avLst/>
          </a:prstGeom>
        </p:spPr>
      </p:pic>
      <p:sp>
        <p:nvSpPr>
          <p:cNvPr id="3" name="TextBox 2"/>
          <p:cNvSpPr txBox="1"/>
          <p:nvPr/>
        </p:nvSpPr>
        <p:spPr>
          <a:xfrm>
            <a:off x="1219200" y="5562600"/>
            <a:ext cx="7162800" cy="369332"/>
          </a:xfrm>
          <a:prstGeom prst="rect">
            <a:avLst/>
          </a:prstGeom>
          <a:noFill/>
        </p:spPr>
        <p:txBody>
          <a:bodyPr wrap="square" rtlCol="0">
            <a:spAutoFit/>
          </a:bodyPr>
          <a:lstStyle/>
          <a:p>
            <a:r>
              <a:rPr lang="en-US" dirty="0" smtClean="0"/>
              <a:t>Photo # 4 The </a:t>
            </a:r>
            <a:r>
              <a:rPr lang="en-US" dirty="0" smtClean="0"/>
              <a:t>Oak </a:t>
            </a:r>
            <a:r>
              <a:rPr lang="en-US" dirty="0" err="1" smtClean="0"/>
              <a:t>Parlour</a:t>
            </a:r>
            <a:endParaRPr lang="en-US" dirty="0"/>
          </a:p>
        </p:txBody>
      </p:sp>
    </p:spTree>
    <p:extLst>
      <p:ext uri="{BB962C8B-B14F-4D97-AF65-F5344CB8AC3E}">
        <p14:creationId xmlns:p14="http://schemas.microsoft.com/office/powerpoint/2010/main" val="186564478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06" y="457200"/>
            <a:ext cx="7315200" cy="4873752"/>
          </a:xfrm>
          <a:prstGeom prst="rect">
            <a:avLst/>
          </a:prstGeom>
        </p:spPr>
      </p:pic>
      <p:sp>
        <p:nvSpPr>
          <p:cNvPr id="3" name="TextBox 2"/>
          <p:cNvSpPr txBox="1"/>
          <p:nvPr/>
        </p:nvSpPr>
        <p:spPr>
          <a:xfrm>
            <a:off x="1039906" y="5562600"/>
            <a:ext cx="7113494" cy="369332"/>
          </a:xfrm>
          <a:prstGeom prst="rect">
            <a:avLst/>
          </a:prstGeom>
          <a:noFill/>
        </p:spPr>
        <p:txBody>
          <a:bodyPr wrap="square" rtlCol="0">
            <a:spAutoFit/>
          </a:bodyPr>
          <a:lstStyle/>
          <a:p>
            <a:r>
              <a:rPr lang="en-US" dirty="0" smtClean="0"/>
              <a:t>Photo # 5 Exterior View</a:t>
            </a:r>
            <a:endParaRPr lang="en-US" dirty="0"/>
          </a:p>
        </p:txBody>
      </p:sp>
    </p:spTree>
    <p:extLst>
      <p:ext uri="{BB962C8B-B14F-4D97-AF65-F5344CB8AC3E}">
        <p14:creationId xmlns:p14="http://schemas.microsoft.com/office/powerpoint/2010/main" val="397274133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71" y="457200"/>
            <a:ext cx="7315200" cy="4873752"/>
          </a:xfrm>
          <a:prstGeom prst="rect">
            <a:avLst/>
          </a:prstGeom>
        </p:spPr>
      </p:pic>
      <p:sp>
        <p:nvSpPr>
          <p:cNvPr id="3" name="TextBox 2"/>
          <p:cNvSpPr txBox="1"/>
          <p:nvPr/>
        </p:nvSpPr>
        <p:spPr>
          <a:xfrm>
            <a:off x="896471" y="5562600"/>
            <a:ext cx="7561729" cy="646331"/>
          </a:xfrm>
          <a:prstGeom prst="rect">
            <a:avLst/>
          </a:prstGeom>
          <a:noFill/>
        </p:spPr>
        <p:txBody>
          <a:bodyPr wrap="square" rtlCol="0">
            <a:spAutoFit/>
          </a:bodyPr>
          <a:lstStyle/>
          <a:p>
            <a:r>
              <a:rPr lang="en-US" dirty="0" smtClean="0"/>
              <a:t>Photo # 368 St. Augustine’s Abbey, Canterbury, Kent  view looking west – Crypt under Quire in foreground.</a:t>
            </a:r>
            <a:endParaRPr lang="en-US" dirty="0"/>
          </a:p>
        </p:txBody>
      </p:sp>
    </p:spTree>
    <p:extLst>
      <p:ext uri="{BB962C8B-B14F-4D97-AF65-F5344CB8AC3E}">
        <p14:creationId xmlns:p14="http://schemas.microsoft.com/office/powerpoint/2010/main" val="373292174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14400" y="5638800"/>
            <a:ext cx="7924800" cy="646331"/>
          </a:xfrm>
          <a:prstGeom prst="rect">
            <a:avLst/>
          </a:prstGeom>
          <a:noFill/>
        </p:spPr>
        <p:txBody>
          <a:bodyPr wrap="square" rtlCol="0">
            <a:spAutoFit/>
          </a:bodyPr>
          <a:lstStyle/>
          <a:p>
            <a:r>
              <a:rPr lang="en-US" dirty="0" smtClean="0"/>
              <a:t>Photo # 369 St. Augustine’s Abbey, Canterbury, Kent. Bird’s-eye view, looking north-east  </a:t>
            </a:r>
            <a:endParaRPr lang="en-US" dirty="0"/>
          </a:p>
        </p:txBody>
      </p:sp>
    </p:spTree>
    <p:extLst>
      <p:ext uri="{BB962C8B-B14F-4D97-AF65-F5344CB8AC3E}">
        <p14:creationId xmlns:p14="http://schemas.microsoft.com/office/powerpoint/2010/main" val="1354693963"/>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7543800" cy="369332"/>
          </a:xfrm>
          <a:prstGeom prst="rect">
            <a:avLst/>
          </a:prstGeom>
          <a:noFill/>
        </p:spPr>
        <p:txBody>
          <a:bodyPr wrap="square" rtlCol="0">
            <a:spAutoFit/>
          </a:bodyPr>
          <a:lstStyle/>
          <a:p>
            <a:r>
              <a:rPr lang="en-US" dirty="0" smtClean="0"/>
              <a:t>Photo # 512 St. </a:t>
            </a:r>
            <a:r>
              <a:rPr lang="en-US" dirty="0" err="1" smtClean="0"/>
              <a:t>Pancras</a:t>
            </a:r>
            <a:r>
              <a:rPr lang="en-US" dirty="0" smtClean="0"/>
              <a:t> Church, Canterbury, Kent  General View.</a:t>
            </a:r>
            <a:endParaRPr lang="en-US" dirty="0"/>
          </a:p>
        </p:txBody>
      </p:sp>
    </p:spTree>
    <p:extLst>
      <p:ext uri="{BB962C8B-B14F-4D97-AF65-F5344CB8AC3E}">
        <p14:creationId xmlns:p14="http://schemas.microsoft.com/office/powerpoint/2010/main" val="107986697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493</Words>
  <Application>Microsoft Office PowerPoint</Application>
  <PresentationFormat>On-screen Show (4:3)</PresentationFormat>
  <Paragraphs>41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10</cp:revision>
  <dcterms:created xsi:type="dcterms:W3CDTF">2018-11-24T18:51:33Z</dcterms:created>
  <dcterms:modified xsi:type="dcterms:W3CDTF">2018-11-24T20:30:30Z</dcterms:modified>
</cp:coreProperties>
</file>