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005E4-B306-49E6-B86F-7B2B46163DBD}"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CD0B4-7FAB-4FCF-A609-F253F3664C5B}" type="slidenum">
              <a:rPr lang="en-US" smtClean="0"/>
              <a:t>‹#›</a:t>
            </a:fld>
            <a:endParaRPr lang="en-US"/>
          </a:p>
        </p:txBody>
      </p:sp>
    </p:spTree>
    <p:extLst>
      <p:ext uri="{BB962C8B-B14F-4D97-AF65-F5344CB8AC3E}">
        <p14:creationId xmlns:p14="http://schemas.microsoft.com/office/powerpoint/2010/main" val="372452568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005E4-B306-49E6-B86F-7B2B46163DBD}"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CD0B4-7FAB-4FCF-A609-F253F3664C5B}" type="slidenum">
              <a:rPr lang="en-US" smtClean="0"/>
              <a:t>‹#›</a:t>
            </a:fld>
            <a:endParaRPr lang="en-US"/>
          </a:p>
        </p:txBody>
      </p:sp>
    </p:spTree>
    <p:extLst>
      <p:ext uri="{BB962C8B-B14F-4D97-AF65-F5344CB8AC3E}">
        <p14:creationId xmlns:p14="http://schemas.microsoft.com/office/powerpoint/2010/main" val="127730488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005E4-B306-49E6-B86F-7B2B46163DBD}"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CD0B4-7FAB-4FCF-A609-F253F3664C5B}" type="slidenum">
              <a:rPr lang="en-US" smtClean="0"/>
              <a:t>‹#›</a:t>
            </a:fld>
            <a:endParaRPr lang="en-US"/>
          </a:p>
        </p:txBody>
      </p:sp>
    </p:spTree>
    <p:extLst>
      <p:ext uri="{BB962C8B-B14F-4D97-AF65-F5344CB8AC3E}">
        <p14:creationId xmlns:p14="http://schemas.microsoft.com/office/powerpoint/2010/main" val="37491163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005E4-B306-49E6-B86F-7B2B46163DBD}"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CD0B4-7FAB-4FCF-A609-F253F3664C5B}" type="slidenum">
              <a:rPr lang="en-US" smtClean="0"/>
              <a:t>‹#›</a:t>
            </a:fld>
            <a:endParaRPr lang="en-US"/>
          </a:p>
        </p:txBody>
      </p:sp>
    </p:spTree>
    <p:extLst>
      <p:ext uri="{BB962C8B-B14F-4D97-AF65-F5344CB8AC3E}">
        <p14:creationId xmlns:p14="http://schemas.microsoft.com/office/powerpoint/2010/main" val="406507420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005E4-B306-49E6-B86F-7B2B46163DBD}"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CD0B4-7FAB-4FCF-A609-F253F3664C5B}" type="slidenum">
              <a:rPr lang="en-US" smtClean="0"/>
              <a:t>‹#›</a:t>
            </a:fld>
            <a:endParaRPr lang="en-US"/>
          </a:p>
        </p:txBody>
      </p:sp>
    </p:spTree>
    <p:extLst>
      <p:ext uri="{BB962C8B-B14F-4D97-AF65-F5344CB8AC3E}">
        <p14:creationId xmlns:p14="http://schemas.microsoft.com/office/powerpoint/2010/main" val="9686840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005E4-B306-49E6-B86F-7B2B46163DBD}"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CD0B4-7FAB-4FCF-A609-F253F3664C5B}" type="slidenum">
              <a:rPr lang="en-US" smtClean="0"/>
              <a:t>‹#›</a:t>
            </a:fld>
            <a:endParaRPr lang="en-US"/>
          </a:p>
        </p:txBody>
      </p:sp>
    </p:spTree>
    <p:extLst>
      <p:ext uri="{BB962C8B-B14F-4D97-AF65-F5344CB8AC3E}">
        <p14:creationId xmlns:p14="http://schemas.microsoft.com/office/powerpoint/2010/main" val="3708056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005E4-B306-49E6-B86F-7B2B46163DBD}" type="datetimeFigureOut">
              <a:rPr lang="en-US" smtClean="0"/>
              <a:t>11/24/2018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CD0B4-7FAB-4FCF-A609-F253F3664C5B}" type="slidenum">
              <a:rPr lang="en-US" smtClean="0"/>
              <a:t>‹#›</a:t>
            </a:fld>
            <a:endParaRPr lang="en-US"/>
          </a:p>
        </p:txBody>
      </p:sp>
    </p:spTree>
    <p:extLst>
      <p:ext uri="{BB962C8B-B14F-4D97-AF65-F5344CB8AC3E}">
        <p14:creationId xmlns:p14="http://schemas.microsoft.com/office/powerpoint/2010/main" val="377794932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005E4-B306-49E6-B86F-7B2B46163DBD}" type="datetimeFigureOut">
              <a:rPr lang="en-US" smtClean="0"/>
              <a:t>11/24/2018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CD0B4-7FAB-4FCF-A609-F253F3664C5B}" type="slidenum">
              <a:rPr lang="en-US" smtClean="0"/>
              <a:t>‹#›</a:t>
            </a:fld>
            <a:endParaRPr lang="en-US"/>
          </a:p>
        </p:txBody>
      </p:sp>
    </p:spTree>
    <p:extLst>
      <p:ext uri="{BB962C8B-B14F-4D97-AF65-F5344CB8AC3E}">
        <p14:creationId xmlns:p14="http://schemas.microsoft.com/office/powerpoint/2010/main" val="82872483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005E4-B306-49E6-B86F-7B2B46163DBD}" type="datetimeFigureOut">
              <a:rPr lang="en-US" smtClean="0"/>
              <a:t>11/24/2018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ECD0B4-7FAB-4FCF-A609-F253F3664C5B}" type="slidenum">
              <a:rPr lang="en-US" smtClean="0"/>
              <a:t>‹#›</a:t>
            </a:fld>
            <a:endParaRPr lang="en-US"/>
          </a:p>
        </p:txBody>
      </p:sp>
    </p:spTree>
    <p:extLst>
      <p:ext uri="{BB962C8B-B14F-4D97-AF65-F5344CB8AC3E}">
        <p14:creationId xmlns:p14="http://schemas.microsoft.com/office/powerpoint/2010/main" val="118145584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005E4-B306-49E6-B86F-7B2B46163DBD}"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CD0B4-7FAB-4FCF-A609-F253F3664C5B}" type="slidenum">
              <a:rPr lang="en-US" smtClean="0"/>
              <a:t>‹#›</a:t>
            </a:fld>
            <a:endParaRPr lang="en-US"/>
          </a:p>
        </p:txBody>
      </p:sp>
    </p:spTree>
    <p:extLst>
      <p:ext uri="{BB962C8B-B14F-4D97-AF65-F5344CB8AC3E}">
        <p14:creationId xmlns:p14="http://schemas.microsoft.com/office/powerpoint/2010/main" val="22515303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005E4-B306-49E6-B86F-7B2B46163DBD}"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CD0B4-7FAB-4FCF-A609-F253F3664C5B}" type="slidenum">
              <a:rPr lang="en-US" smtClean="0"/>
              <a:t>‹#›</a:t>
            </a:fld>
            <a:endParaRPr lang="en-US"/>
          </a:p>
        </p:txBody>
      </p:sp>
    </p:spTree>
    <p:extLst>
      <p:ext uri="{BB962C8B-B14F-4D97-AF65-F5344CB8AC3E}">
        <p14:creationId xmlns:p14="http://schemas.microsoft.com/office/powerpoint/2010/main" val="252850277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005E4-B306-49E6-B86F-7B2B46163DBD}" type="datetimeFigureOut">
              <a:rPr lang="en-US" smtClean="0"/>
              <a:t>11/24/2018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CD0B4-7FAB-4FCF-A609-F253F3664C5B}" type="slidenum">
              <a:rPr lang="en-US" smtClean="0"/>
              <a:t>‹#›</a:t>
            </a:fld>
            <a:endParaRPr lang="en-US"/>
          </a:p>
        </p:txBody>
      </p:sp>
    </p:spTree>
    <p:extLst>
      <p:ext uri="{BB962C8B-B14F-4D97-AF65-F5344CB8AC3E}">
        <p14:creationId xmlns:p14="http://schemas.microsoft.com/office/powerpoint/2010/main" val="1160155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3412" y="2286000"/>
            <a:ext cx="8153400" cy="2862322"/>
          </a:xfrm>
          <a:prstGeom prst="rect">
            <a:avLst/>
          </a:prstGeom>
          <a:noFill/>
        </p:spPr>
        <p:txBody>
          <a:bodyPr wrap="square" rtlCol="0">
            <a:spAutoFit/>
          </a:bodyPr>
          <a:lstStyle/>
          <a:p>
            <a:r>
              <a:rPr lang="en-US" sz="3600" dirty="0" smtClean="0"/>
              <a:t>These slides are from the estate of Paul Berthelot who found the English culture and architecture intriguing. He acquired these images while stationed in England serving in the US Air Force.</a:t>
            </a:r>
            <a:endParaRPr lang="en-US" sz="3600" dirty="0"/>
          </a:p>
        </p:txBody>
      </p:sp>
      <p:sp>
        <p:nvSpPr>
          <p:cNvPr id="8" name="TextBox 7"/>
          <p:cNvSpPr txBox="1"/>
          <p:nvPr/>
        </p:nvSpPr>
        <p:spPr>
          <a:xfrm>
            <a:off x="609600" y="914400"/>
            <a:ext cx="7924800" cy="1077218"/>
          </a:xfrm>
          <a:prstGeom prst="rect">
            <a:avLst/>
          </a:prstGeom>
          <a:noFill/>
        </p:spPr>
        <p:txBody>
          <a:bodyPr wrap="square" rtlCol="0">
            <a:spAutoFit/>
          </a:bodyPr>
          <a:lstStyle/>
          <a:p>
            <a:r>
              <a:rPr lang="en-US" sz="3200" dirty="0" smtClean="0"/>
              <a:t>Hampton Court Palace, London - Images by Department of the Environment</a:t>
            </a:r>
            <a:endParaRPr lang="en-US" sz="3200" dirty="0"/>
          </a:p>
        </p:txBody>
      </p:sp>
    </p:spTree>
    <p:extLst>
      <p:ext uri="{BB962C8B-B14F-4D97-AF65-F5344CB8AC3E}">
        <p14:creationId xmlns:p14="http://schemas.microsoft.com/office/powerpoint/2010/main" val="19380328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04800"/>
            <a:ext cx="7315200" cy="4873752"/>
          </a:xfrm>
          <a:prstGeom prst="rect">
            <a:avLst/>
          </a:prstGeom>
        </p:spPr>
      </p:pic>
      <p:sp>
        <p:nvSpPr>
          <p:cNvPr id="3" name="TextBox 2"/>
          <p:cNvSpPr txBox="1"/>
          <p:nvPr/>
        </p:nvSpPr>
        <p:spPr>
          <a:xfrm>
            <a:off x="2514600" y="5496254"/>
            <a:ext cx="4953000" cy="369332"/>
          </a:xfrm>
          <a:prstGeom prst="rect">
            <a:avLst/>
          </a:prstGeom>
          <a:noFill/>
        </p:spPr>
        <p:txBody>
          <a:bodyPr wrap="square" rtlCol="0">
            <a:spAutoFit/>
          </a:bodyPr>
          <a:lstStyle/>
          <a:p>
            <a:r>
              <a:rPr lang="en-US" dirty="0" smtClean="0"/>
              <a:t>H.C.P. 9  17</a:t>
            </a:r>
            <a:r>
              <a:rPr lang="en-US" baseline="30000" dirty="0" smtClean="0"/>
              <a:t>TH</a:t>
            </a:r>
            <a:r>
              <a:rPr lang="en-US" dirty="0" smtClean="0"/>
              <a:t> Century Formal Garden</a:t>
            </a:r>
            <a:endParaRPr lang="en-US" dirty="0"/>
          </a:p>
        </p:txBody>
      </p:sp>
    </p:spTree>
    <p:extLst>
      <p:ext uri="{BB962C8B-B14F-4D97-AF65-F5344CB8AC3E}">
        <p14:creationId xmlns:p14="http://schemas.microsoft.com/office/powerpoint/2010/main" val="145240351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24" y="304800"/>
            <a:ext cx="7315200" cy="4873752"/>
          </a:xfrm>
          <a:prstGeom prst="rect">
            <a:avLst/>
          </a:prstGeom>
        </p:spPr>
      </p:pic>
      <p:sp>
        <p:nvSpPr>
          <p:cNvPr id="3" name="TextBox 2"/>
          <p:cNvSpPr txBox="1"/>
          <p:nvPr/>
        </p:nvSpPr>
        <p:spPr>
          <a:xfrm>
            <a:off x="2216524" y="5452320"/>
            <a:ext cx="4648200" cy="369332"/>
          </a:xfrm>
          <a:prstGeom prst="rect">
            <a:avLst/>
          </a:prstGeom>
          <a:noFill/>
        </p:spPr>
        <p:txBody>
          <a:bodyPr wrap="square" rtlCol="0">
            <a:spAutoFit/>
          </a:bodyPr>
          <a:lstStyle/>
          <a:p>
            <a:r>
              <a:rPr lang="en-US" dirty="0" smtClean="0"/>
              <a:t>H.C.P. 10  The Knot garden</a:t>
            </a:r>
            <a:endParaRPr lang="en-US" dirty="0"/>
          </a:p>
        </p:txBody>
      </p:sp>
    </p:spTree>
    <p:extLst>
      <p:ext uri="{BB962C8B-B14F-4D97-AF65-F5344CB8AC3E}">
        <p14:creationId xmlns:p14="http://schemas.microsoft.com/office/powerpoint/2010/main" val="36908408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18" y="457200"/>
            <a:ext cx="7315200" cy="4873752"/>
          </a:xfrm>
          <a:prstGeom prst="rect">
            <a:avLst/>
          </a:prstGeom>
        </p:spPr>
      </p:pic>
      <p:sp>
        <p:nvSpPr>
          <p:cNvPr id="3" name="TextBox 2"/>
          <p:cNvSpPr txBox="1"/>
          <p:nvPr/>
        </p:nvSpPr>
        <p:spPr>
          <a:xfrm>
            <a:off x="1295400" y="5562600"/>
            <a:ext cx="6477000" cy="369332"/>
          </a:xfrm>
          <a:prstGeom prst="rect">
            <a:avLst/>
          </a:prstGeom>
          <a:noFill/>
        </p:spPr>
        <p:txBody>
          <a:bodyPr wrap="square" rtlCol="0">
            <a:spAutoFit/>
          </a:bodyPr>
          <a:lstStyle/>
          <a:p>
            <a:r>
              <a:rPr lang="en-US" dirty="0" smtClean="0"/>
              <a:t>H.C.P. 11  Pleached Laburnum Alley</a:t>
            </a:r>
            <a:endParaRPr lang="en-US" dirty="0"/>
          </a:p>
        </p:txBody>
      </p:sp>
    </p:spTree>
    <p:extLst>
      <p:ext uri="{BB962C8B-B14F-4D97-AF65-F5344CB8AC3E}">
        <p14:creationId xmlns:p14="http://schemas.microsoft.com/office/powerpoint/2010/main" val="31217037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33400"/>
            <a:ext cx="7315200" cy="4873752"/>
          </a:xfrm>
          <a:prstGeom prst="rect">
            <a:avLst/>
          </a:prstGeom>
        </p:spPr>
      </p:pic>
      <p:sp>
        <p:nvSpPr>
          <p:cNvPr id="3" name="TextBox 2"/>
          <p:cNvSpPr txBox="1"/>
          <p:nvPr/>
        </p:nvSpPr>
        <p:spPr>
          <a:xfrm>
            <a:off x="1676400" y="5715000"/>
            <a:ext cx="6172200" cy="369332"/>
          </a:xfrm>
          <a:prstGeom prst="rect">
            <a:avLst/>
          </a:prstGeom>
          <a:noFill/>
        </p:spPr>
        <p:txBody>
          <a:bodyPr wrap="square" rtlCol="0">
            <a:spAutoFit/>
          </a:bodyPr>
          <a:lstStyle/>
          <a:p>
            <a:r>
              <a:rPr lang="en-US" dirty="0" smtClean="0"/>
              <a:t>H.C.P. 12  The </a:t>
            </a:r>
            <a:r>
              <a:rPr lang="en-US" dirty="0"/>
              <a:t>M</a:t>
            </a:r>
            <a:r>
              <a:rPr lang="en-US" dirty="0" smtClean="0"/>
              <a:t>aze</a:t>
            </a:r>
            <a:endParaRPr lang="en-US" dirty="0"/>
          </a:p>
        </p:txBody>
      </p:sp>
    </p:spTree>
    <p:extLst>
      <p:ext uri="{BB962C8B-B14F-4D97-AF65-F5344CB8AC3E}">
        <p14:creationId xmlns:p14="http://schemas.microsoft.com/office/powerpoint/2010/main" val="161859509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0"/>
            <a:ext cx="4569143" cy="6858000"/>
          </a:xfrm>
          <a:prstGeom prst="rect">
            <a:avLst/>
          </a:prstGeom>
        </p:spPr>
      </p:pic>
      <p:sp>
        <p:nvSpPr>
          <p:cNvPr id="4" name="TextBox 3"/>
          <p:cNvSpPr txBox="1"/>
          <p:nvPr/>
        </p:nvSpPr>
        <p:spPr>
          <a:xfrm>
            <a:off x="228600" y="1447800"/>
            <a:ext cx="3657600" cy="646331"/>
          </a:xfrm>
          <a:prstGeom prst="rect">
            <a:avLst/>
          </a:prstGeom>
          <a:noFill/>
        </p:spPr>
        <p:txBody>
          <a:bodyPr wrap="square" rtlCol="0">
            <a:spAutoFit/>
          </a:bodyPr>
          <a:lstStyle/>
          <a:p>
            <a:r>
              <a:rPr lang="en-US" dirty="0" smtClean="0"/>
              <a:t>H.C.P. 13 The Painted Closet of Cardinal Wolsey</a:t>
            </a:r>
            <a:endParaRPr lang="en-US" dirty="0"/>
          </a:p>
        </p:txBody>
      </p:sp>
    </p:spTree>
    <p:extLst>
      <p:ext uri="{BB962C8B-B14F-4D97-AF65-F5344CB8AC3E}">
        <p14:creationId xmlns:p14="http://schemas.microsoft.com/office/powerpoint/2010/main" val="62222608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0"/>
            <a:ext cx="4569143" cy="6858000"/>
          </a:xfrm>
          <a:prstGeom prst="rect">
            <a:avLst/>
          </a:prstGeom>
        </p:spPr>
      </p:pic>
      <p:sp>
        <p:nvSpPr>
          <p:cNvPr id="3" name="TextBox 2"/>
          <p:cNvSpPr txBox="1"/>
          <p:nvPr/>
        </p:nvSpPr>
        <p:spPr>
          <a:xfrm>
            <a:off x="152400" y="1600200"/>
            <a:ext cx="3810000" cy="923330"/>
          </a:xfrm>
          <a:prstGeom prst="rect">
            <a:avLst/>
          </a:prstGeom>
          <a:noFill/>
        </p:spPr>
        <p:txBody>
          <a:bodyPr wrap="square" rtlCol="0">
            <a:spAutoFit/>
          </a:bodyPr>
          <a:lstStyle/>
          <a:p>
            <a:r>
              <a:rPr lang="en-US" dirty="0" smtClean="0"/>
              <a:t>H.C.P. 14 The Queen’s Bedroom Ceiling. Aurora in her Chariot by Sir James Thornhill, 1715</a:t>
            </a:r>
            <a:endParaRPr lang="en-US" dirty="0"/>
          </a:p>
        </p:txBody>
      </p:sp>
    </p:spTree>
    <p:extLst>
      <p:ext uri="{BB962C8B-B14F-4D97-AF65-F5344CB8AC3E}">
        <p14:creationId xmlns:p14="http://schemas.microsoft.com/office/powerpoint/2010/main" val="4505355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0"/>
            <a:ext cx="4569143" cy="6858000"/>
          </a:xfrm>
          <a:prstGeom prst="rect">
            <a:avLst/>
          </a:prstGeom>
        </p:spPr>
      </p:pic>
      <p:sp>
        <p:nvSpPr>
          <p:cNvPr id="3" name="TextBox 2"/>
          <p:cNvSpPr txBox="1"/>
          <p:nvPr/>
        </p:nvSpPr>
        <p:spPr>
          <a:xfrm>
            <a:off x="228600" y="1447800"/>
            <a:ext cx="3962400" cy="369332"/>
          </a:xfrm>
          <a:prstGeom prst="rect">
            <a:avLst/>
          </a:prstGeom>
          <a:noFill/>
        </p:spPr>
        <p:txBody>
          <a:bodyPr wrap="square" rtlCol="0">
            <a:spAutoFit/>
          </a:bodyPr>
          <a:lstStyle/>
          <a:p>
            <a:r>
              <a:rPr lang="en-US" dirty="0" smtClean="0"/>
              <a:t>H.C.P. 15 The Chapel Royal</a:t>
            </a:r>
            <a:endParaRPr lang="en-US" dirty="0"/>
          </a:p>
        </p:txBody>
      </p:sp>
    </p:spTree>
    <p:extLst>
      <p:ext uri="{BB962C8B-B14F-4D97-AF65-F5344CB8AC3E}">
        <p14:creationId xmlns:p14="http://schemas.microsoft.com/office/powerpoint/2010/main" val="400664693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6894"/>
            <a:ext cx="4569143" cy="6858000"/>
          </a:xfrm>
          <a:prstGeom prst="rect">
            <a:avLst/>
          </a:prstGeom>
        </p:spPr>
      </p:pic>
      <p:sp>
        <p:nvSpPr>
          <p:cNvPr id="3" name="TextBox 2"/>
          <p:cNvSpPr txBox="1"/>
          <p:nvPr/>
        </p:nvSpPr>
        <p:spPr>
          <a:xfrm>
            <a:off x="152400" y="2286000"/>
            <a:ext cx="2819400" cy="646331"/>
          </a:xfrm>
          <a:prstGeom prst="rect">
            <a:avLst/>
          </a:prstGeom>
          <a:noFill/>
        </p:spPr>
        <p:txBody>
          <a:bodyPr wrap="square" rtlCol="0">
            <a:spAutoFit/>
          </a:bodyPr>
          <a:lstStyle/>
          <a:p>
            <a:r>
              <a:rPr lang="en-US" dirty="0" smtClean="0"/>
              <a:t>H.C.P. 16 The Ceiling of the Great Hall</a:t>
            </a:r>
            <a:endParaRPr lang="en-US" dirty="0"/>
          </a:p>
        </p:txBody>
      </p:sp>
    </p:spTree>
    <p:extLst>
      <p:ext uri="{BB962C8B-B14F-4D97-AF65-F5344CB8AC3E}">
        <p14:creationId xmlns:p14="http://schemas.microsoft.com/office/powerpoint/2010/main" val="43977901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4800"/>
            <a:ext cx="7315200" cy="4873752"/>
          </a:xfrm>
          <a:prstGeom prst="rect">
            <a:avLst/>
          </a:prstGeom>
        </p:spPr>
      </p:pic>
      <p:sp>
        <p:nvSpPr>
          <p:cNvPr id="4" name="TextBox 3"/>
          <p:cNvSpPr txBox="1"/>
          <p:nvPr/>
        </p:nvSpPr>
        <p:spPr>
          <a:xfrm>
            <a:off x="1143000" y="5562600"/>
            <a:ext cx="7086600" cy="369332"/>
          </a:xfrm>
          <a:prstGeom prst="rect">
            <a:avLst/>
          </a:prstGeom>
          <a:noFill/>
        </p:spPr>
        <p:txBody>
          <a:bodyPr wrap="square" rtlCol="0">
            <a:spAutoFit/>
          </a:bodyPr>
          <a:lstStyle/>
          <a:p>
            <a:r>
              <a:rPr lang="en-US" dirty="0" smtClean="0"/>
              <a:t>H.C.P. 17 Queen Charlotte’s Bed in the Prince of Wales Bedroom</a:t>
            </a:r>
            <a:endParaRPr lang="en-US" dirty="0"/>
          </a:p>
        </p:txBody>
      </p:sp>
    </p:spTree>
    <p:extLst>
      <p:ext uri="{BB962C8B-B14F-4D97-AF65-F5344CB8AC3E}">
        <p14:creationId xmlns:p14="http://schemas.microsoft.com/office/powerpoint/2010/main" val="41714193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4" name="TextBox 3"/>
          <p:cNvSpPr txBox="1"/>
          <p:nvPr/>
        </p:nvSpPr>
        <p:spPr>
          <a:xfrm>
            <a:off x="1066800" y="5562600"/>
            <a:ext cx="7162800" cy="369332"/>
          </a:xfrm>
          <a:prstGeom prst="rect">
            <a:avLst/>
          </a:prstGeom>
          <a:noFill/>
        </p:spPr>
        <p:txBody>
          <a:bodyPr wrap="square" rtlCol="0">
            <a:spAutoFit/>
          </a:bodyPr>
          <a:lstStyle/>
          <a:p>
            <a:r>
              <a:rPr lang="en-US" dirty="0" smtClean="0"/>
              <a:t>H.C.P. 18  Ceiling of the King’s Dressing Room</a:t>
            </a:r>
            <a:endParaRPr lang="en-US" dirty="0"/>
          </a:p>
        </p:txBody>
      </p:sp>
    </p:spTree>
    <p:extLst>
      <p:ext uri="{BB962C8B-B14F-4D97-AF65-F5344CB8AC3E}">
        <p14:creationId xmlns:p14="http://schemas.microsoft.com/office/powerpoint/2010/main" val="322313454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762000" y="5562600"/>
            <a:ext cx="7772400" cy="381000"/>
          </a:xfrm>
          <a:prstGeom prst="rect">
            <a:avLst/>
          </a:prstGeom>
          <a:noFill/>
        </p:spPr>
        <p:txBody>
          <a:bodyPr wrap="square" rtlCol="0">
            <a:spAutoFit/>
          </a:bodyPr>
          <a:lstStyle/>
          <a:p>
            <a:r>
              <a:rPr lang="en-US" dirty="0" smtClean="0"/>
              <a:t>H.C.P.1  The Great </a:t>
            </a:r>
            <a:r>
              <a:rPr lang="en-US" dirty="0"/>
              <a:t>G</a:t>
            </a:r>
            <a:r>
              <a:rPr lang="en-US" dirty="0" smtClean="0"/>
              <a:t>atehouse and Moat Bridge, West Front</a:t>
            </a:r>
            <a:endParaRPr lang="en-US" dirty="0"/>
          </a:p>
        </p:txBody>
      </p:sp>
    </p:spTree>
    <p:extLst>
      <p:ext uri="{BB962C8B-B14F-4D97-AF65-F5344CB8AC3E}">
        <p14:creationId xmlns:p14="http://schemas.microsoft.com/office/powerpoint/2010/main" val="105420509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0"/>
            <a:ext cx="4569143" cy="6858000"/>
          </a:xfrm>
          <a:prstGeom prst="rect">
            <a:avLst/>
          </a:prstGeom>
        </p:spPr>
      </p:pic>
      <p:sp>
        <p:nvSpPr>
          <p:cNvPr id="3" name="TextBox 2"/>
          <p:cNvSpPr txBox="1"/>
          <p:nvPr/>
        </p:nvSpPr>
        <p:spPr>
          <a:xfrm>
            <a:off x="152400" y="1828800"/>
            <a:ext cx="3276600" cy="369332"/>
          </a:xfrm>
          <a:prstGeom prst="rect">
            <a:avLst/>
          </a:prstGeom>
          <a:noFill/>
        </p:spPr>
        <p:txBody>
          <a:bodyPr wrap="square" rtlCol="0">
            <a:spAutoFit/>
          </a:bodyPr>
          <a:lstStyle/>
          <a:p>
            <a:r>
              <a:rPr lang="en-US" dirty="0" smtClean="0"/>
              <a:t>H.C.P. 19  The Queen’s Bedroom</a:t>
            </a:r>
            <a:endParaRPr lang="en-US" dirty="0"/>
          </a:p>
        </p:txBody>
      </p:sp>
    </p:spTree>
    <p:extLst>
      <p:ext uri="{BB962C8B-B14F-4D97-AF65-F5344CB8AC3E}">
        <p14:creationId xmlns:p14="http://schemas.microsoft.com/office/powerpoint/2010/main" val="22692938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1219200" y="5562600"/>
            <a:ext cx="7010400" cy="369332"/>
          </a:xfrm>
          <a:prstGeom prst="rect">
            <a:avLst/>
          </a:prstGeom>
          <a:noFill/>
        </p:spPr>
        <p:txBody>
          <a:bodyPr wrap="square" rtlCol="0">
            <a:spAutoFit/>
          </a:bodyPr>
          <a:lstStyle/>
          <a:p>
            <a:r>
              <a:rPr lang="en-US" dirty="0" smtClean="0"/>
              <a:t>H.C.P. 20  The King’s First </a:t>
            </a:r>
            <a:r>
              <a:rPr lang="en-US" dirty="0"/>
              <a:t>P</a:t>
            </a:r>
            <a:r>
              <a:rPr lang="en-US" dirty="0" smtClean="0"/>
              <a:t>resence Chamber</a:t>
            </a:r>
            <a:endParaRPr lang="en-US" dirty="0"/>
          </a:p>
        </p:txBody>
      </p:sp>
    </p:spTree>
    <p:extLst>
      <p:ext uri="{BB962C8B-B14F-4D97-AF65-F5344CB8AC3E}">
        <p14:creationId xmlns:p14="http://schemas.microsoft.com/office/powerpoint/2010/main" val="124622256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90600" y="5562600"/>
            <a:ext cx="7239000" cy="369332"/>
          </a:xfrm>
          <a:prstGeom prst="rect">
            <a:avLst/>
          </a:prstGeom>
          <a:noFill/>
        </p:spPr>
        <p:txBody>
          <a:bodyPr wrap="square" rtlCol="0">
            <a:spAutoFit/>
          </a:bodyPr>
          <a:lstStyle/>
          <a:p>
            <a:r>
              <a:rPr lang="en-US" dirty="0" smtClean="0"/>
              <a:t>H.C.P. 21  The Communication Gallery</a:t>
            </a:r>
            <a:endParaRPr lang="en-US" dirty="0"/>
          </a:p>
        </p:txBody>
      </p:sp>
    </p:spTree>
    <p:extLst>
      <p:ext uri="{BB962C8B-B14F-4D97-AF65-F5344CB8AC3E}">
        <p14:creationId xmlns:p14="http://schemas.microsoft.com/office/powerpoint/2010/main" val="18982025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1295400" y="5562600"/>
            <a:ext cx="6934200" cy="369332"/>
          </a:xfrm>
          <a:prstGeom prst="rect">
            <a:avLst/>
          </a:prstGeom>
          <a:noFill/>
        </p:spPr>
        <p:txBody>
          <a:bodyPr wrap="square" rtlCol="0">
            <a:spAutoFit/>
          </a:bodyPr>
          <a:lstStyle/>
          <a:p>
            <a:r>
              <a:rPr lang="en-US" dirty="0" smtClean="0"/>
              <a:t>H.C.P. 22 The King’s Staircase</a:t>
            </a:r>
            <a:endParaRPr lang="en-US" dirty="0"/>
          </a:p>
        </p:txBody>
      </p:sp>
    </p:spTree>
    <p:extLst>
      <p:ext uri="{BB962C8B-B14F-4D97-AF65-F5344CB8AC3E}">
        <p14:creationId xmlns:p14="http://schemas.microsoft.com/office/powerpoint/2010/main" val="5200423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294" y="457200"/>
            <a:ext cx="7315200" cy="4873752"/>
          </a:xfrm>
          <a:prstGeom prst="rect">
            <a:avLst/>
          </a:prstGeom>
        </p:spPr>
      </p:pic>
      <p:sp>
        <p:nvSpPr>
          <p:cNvPr id="3" name="TextBox 2"/>
          <p:cNvSpPr txBox="1"/>
          <p:nvPr/>
        </p:nvSpPr>
        <p:spPr>
          <a:xfrm>
            <a:off x="1371600" y="5562600"/>
            <a:ext cx="6781800" cy="369332"/>
          </a:xfrm>
          <a:prstGeom prst="rect">
            <a:avLst/>
          </a:prstGeom>
          <a:noFill/>
        </p:spPr>
        <p:txBody>
          <a:bodyPr wrap="square" rtlCol="0">
            <a:spAutoFit/>
          </a:bodyPr>
          <a:lstStyle/>
          <a:p>
            <a:r>
              <a:rPr lang="en-US" dirty="0" smtClean="0"/>
              <a:t>H.C.P. 23  Henry VIII’s Kitchen</a:t>
            </a:r>
            <a:endParaRPr lang="en-US" dirty="0"/>
          </a:p>
        </p:txBody>
      </p:sp>
    </p:spTree>
    <p:extLst>
      <p:ext uri="{BB962C8B-B14F-4D97-AF65-F5344CB8AC3E}">
        <p14:creationId xmlns:p14="http://schemas.microsoft.com/office/powerpoint/2010/main" val="62221926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90600" y="5562600"/>
            <a:ext cx="7315200" cy="369332"/>
          </a:xfrm>
          <a:prstGeom prst="rect">
            <a:avLst/>
          </a:prstGeom>
          <a:noFill/>
        </p:spPr>
        <p:txBody>
          <a:bodyPr wrap="square" rtlCol="0">
            <a:spAutoFit/>
          </a:bodyPr>
          <a:lstStyle/>
          <a:p>
            <a:r>
              <a:rPr lang="en-US" dirty="0" smtClean="0"/>
              <a:t>H.C.P. 24  The Wine Cellar</a:t>
            </a:r>
            <a:endParaRPr lang="en-US" dirty="0"/>
          </a:p>
        </p:txBody>
      </p:sp>
    </p:spTree>
    <p:extLst>
      <p:ext uri="{BB962C8B-B14F-4D97-AF65-F5344CB8AC3E}">
        <p14:creationId xmlns:p14="http://schemas.microsoft.com/office/powerpoint/2010/main" val="36724982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4" name="TextBox 3"/>
          <p:cNvSpPr txBox="1"/>
          <p:nvPr/>
        </p:nvSpPr>
        <p:spPr>
          <a:xfrm>
            <a:off x="914400" y="5638800"/>
            <a:ext cx="7315200" cy="646331"/>
          </a:xfrm>
          <a:prstGeom prst="rect">
            <a:avLst/>
          </a:prstGeom>
          <a:noFill/>
        </p:spPr>
        <p:txBody>
          <a:bodyPr wrap="square" rtlCol="0">
            <a:spAutoFit/>
          </a:bodyPr>
          <a:lstStyle/>
          <a:p>
            <a:r>
              <a:rPr lang="en-US" dirty="0" smtClean="0"/>
              <a:t>Photo # 166 Painting on the north wall of the Queen’s Drawing Room by </a:t>
            </a:r>
            <a:r>
              <a:rPr lang="en-US" dirty="0" err="1" smtClean="0"/>
              <a:t>Verrio</a:t>
            </a:r>
            <a:r>
              <a:rPr lang="en-US" dirty="0" smtClean="0"/>
              <a:t>, showing Prince George of Denmark and the British Fleet.</a:t>
            </a:r>
            <a:endParaRPr lang="en-US" dirty="0"/>
          </a:p>
        </p:txBody>
      </p:sp>
    </p:spTree>
    <p:extLst>
      <p:ext uri="{BB962C8B-B14F-4D97-AF65-F5344CB8AC3E}">
        <p14:creationId xmlns:p14="http://schemas.microsoft.com/office/powerpoint/2010/main" val="36649183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52400"/>
            <a:ext cx="4569143" cy="6858000"/>
          </a:xfrm>
          <a:prstGeom prst="rect">
            <a:avLst/>
          </a:prstGeom>
        </p:spPr>
      </p:pic>
      <p:sp>
        <p:nvSpPr>
          <p:cNvPr id="3" name="TextBox 2"/>
          <p:cNvSpPr txBox="1"/>
          <p:nvPr/>
        </p:nvSpPr>
        <p:spPr>
          <a:xfrm>
            <a:off x="152400" y="2590800"/>
            <a:ext cx="3048000" cy="1200329"/>
          </a:xfrm>
          <a:prstGeom prst="rect">
            <a:avLst/>
          </a:prstGeom>
          <a:noFill/>
        </p:spPr>
        <p:txBody>
          <a:bodyPr wrap="square" rtlCol="0">
            <a:spAutoFit/>
          </a:bodyPr>
          <a:lstStyle/>
          <a:p>
            <a:r>
              <a:rPr lang="en-US" dirty="0" smtClean="0"/>
              <a:t>Photo # 167  North Wall of the King’s Staircase. Figures of the Muses and Goddesses of Plenty by </a:t>
            </a:r>
            <a:r>
              <a:rPr lang="en-US" dirty="0" err="1"/>
              <a:t>V</a:t>
            </a:r>
            <a:r>
              <a:rPr lang="en-US" dirty="0" err="1" smtClean="0"/>
              <a:t>errio</a:t>
            </a:r>
            <a:endParaRPr lang="en-US" dirty="0"/>
          </a:p>
        </p:txBody>
      </p:sp>
    </p:spTree>
    <p:extLst>
      <p:ext uri="{BB962C8B-B14F-4D97-AF65-F5344CB8AC3E}">
        <p14:creationId xmlns:p14="http://schemas.microsoft.com/office/powerpoint/2010/main" val="387646911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0"/>
            <a:ext cx="4569143" cy="6858000"/>
          </a:xfrm>
          <a:prstGeom prst="rect">
            <a:avLst/>
          </a:prstGeom>
        </p:spPr>
      </p:pic>
      <p:sp>
        <p:nvSpPr>
          <p:cNvPr id="3" name="TextBox 2"/>
          <p:cNvSpPr txBox="1"/>
          <p:nvPr/>
        </p:nvSpPr>
        <p:spPr>
          <a:xfrm>
            <a:off x="76200" y="2667000"/>
            <a:ext cx="3429000" cy="646331"/>
          </a:xfrm>
          <a:prstGeom prst="rect">
            <a:avLst/>
          </a:prstGeom>
          <a:noFill/>
        </p:spPr>
        <p:txBody>
          <a:bodyPr wrap="square" rtlCol="0">
            <a:spAutoFit/>
          </a:bodyPr>
          <a:lstStyle/>
          <a:p>
            <a:r>
              <a:rPr lang="en-US" dirty="0" smtClean="0"/>
              <a:t>Photo # 168  The Ceiling of the Queen’s Drawing Room by </a:t>
            </a:r>
            <a:r>
              <a:rPr lang="en-US" dirty="0" err="1" smtClean="0"/>
              <a:t>Verrio</a:t>
            </a:r>
            <a:endParaRPr lang="en-US" dirty="0"/>
          </a:p>
        </p:txBody>
      </p:sp>
    </p:spTree>
    <p:extLst>
      <p:ext uri="{BB962C8B-B14F-4D97-AF65-F5344CB8AC3E}">
        <p14:creationId xmlns:p14="http://schemas.microsoft.com/office/powerpoint/2010/main" val="117244413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4" name="TextBox 3"/>
          <p:cNvSpPr txBox="1"/>
          <p:nvPr/>
        </p:nvSpPr>
        <p:spPr>
          <a:xfrm>
            <a:off x="914400" y="5638800"/>
            <a:ext cx="7315200" cy="369332"/>
          </a:xfrm>
          <a:prstGeom prst="rect">
            <a:avLst/>
          </a:prstGeom>
          <a:noFill/>
        </p:spPr>
        <p:txBody>
          <a:bodyPr wrap="square" rtlCol="0">
            <a:spAutoFit/>
          </a:bodyPr>
          <a:lstStyle/>
          <a:p>
            <a:r>
              <a:rPr lang="en-US" dirty="0" smtClean="0"/>
              <a:t>Photo # 40 The Tudor Tennis Court, Interior.</a:t>
            </a:r>
            <a:endParaRPr lang="en-US" dirty="0"/>
          </a:p>
        </p:txBody>
      </p:sp>
    </p:spTree>
    <p:extLst>
      <p:ext uri="{BB962C8B-B14F-4D97-AF65-F5344CB8AC3E}">
        <p14:creationId xmlns:p14="http://schemas.microsoft.com/office/powerpoint/2010/main" val="66028336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71" y="381000"/>
            <a:ext cx="7315200" cy="4873752"/>
          </a:xfrm>
          <a:prstGeom prst="rect">
            <a:avLst/>
          </a:prstGeom>
        </p:spPr>
      </p:pic>
      <p:sp>
        <p:nvSpPr>
          <p:cNvPr id="3" name="TextBox 2"/>
          <p:cNvSpPr txBox="1"/>
          <p:nvPr/>
        </p:nvSpPr>
        <p:spPr>
          <a:xfrm>
            <a:off x="685800" y="5638800"/>
            <a:ext cx="7772400" cy="369332"/>
          </a:xfrm>
          <a:prstGeom prst="rect">
            <a:avLst/>
          </a:prstGeom>
          <a:noFill/>
        </p:spPr>
        <p:txBody>
          <a:bodyPr wrap="square" rtlCol="0">
            <a:spAutoFit/>
          </a:bodyPr>
          <a:lstStyle/>
          <a:p>
            <a:r>
              <a:rPr lang="en-US" dirty="0" smtClean="0"/>
              <a:t>H.C.P. 2  Anne Boleyn’s Gateway and the Great Hall from the Base Court</a:t>
            </a:r>
            <a:endParaRPr lang="en-US" dirty="0"/>
          </a:p>
        </p:txBody>
      </p:sp>
    </p:spTree>
    <p:extLst>
      <p:ext uri="{BB962C8B-B14F-4D97-AF65-F5344CB8AC3E}">
        <p14:creationId xmlns:p14="http://schemas.microsoft.com/office/powerpoint/2010/main" val="14085771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5" name="TextBox 4"/>
          <p:cNvSpPr txBox="1"/>
          <p:nvPr/>
        </p:nvSpPr>
        <p:spPr>
          <a:xfrm>
            <a:off x="1143000" y="5562600"/>
            <a:ext cx="6934200" cy="369332"/>
          </a:xfrm>
          <a:prstGeom prst="rect">
            <a:avLst/>
          </a:prstGeom>
          <a:noFill/>
        </p:spPr>
        <p:txBody>
          <a:bodyPr wrap="square" rtlCol="0">
            <a:spAutoFit/>
          </a:bodyPr>
          <a:lstStyle/>
          <a:p>
            <a:r>
              <a:rPr lang="en-US" dirty="0" smtClean="0"/>
              <a:t>Photo # 172  The King’s Guardroom – Detail.</a:t>
            </a:r>
            <a:endParaRPr lang="en-US" dirty="0"/>
          </a:p>
        </p:txBody>
      </p:sp>
    </p:spTree>
    <p:extLst>
      <p:ext uri="{BB962C8B-B14F-4D97-AF65-F5344CB8AC3E}">
        <p14:creationId xmlns:p14="http://schemas.microsoft.com/office/powerpoint/2010/main" val="36380675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1219200" y="5638800"/>
            <a:ext cx="6858000" cy="369332"/>
          </a:xfrm>
          <a:prstGeom prst="rect">
            <a:avLst/>
          </a:prstGeom>
          <a:noFill/>
        </p:spPr>
        <p:txBody>
          <a:bodyPr wrap="square" rtlCol="0">
            <a:spAutoFit/>
          </a:bodyPr>
          <a:lstStyle/>
          <a:p>
            <a:r>
              <a:rPr lang="en-US" dirty="0" smtClean="0"/>
              <a:t>Photo # 173 The Cartoon Gallery</a:t>
            </a:r>
            <a:endParaRPr lang="en-US" dirty="0"/>
          </a:p>
        </p:txBody>
      </p:sp>
    </p:spTree>
    <p:extLst>
      <p:ext uri="{BB962C8B-B14F-4D97-AF65-F5344CB8AC3E}">
        <p14:creationId xmlns:p14="http://schemas.microsoft.com/office/powerpoint/2010/main" val="65075263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35" y="533400"/>
            <a:ext cx="7315200" cy="4873752"/>
          </a:xfrm>
          <a:prstGeom prst="rect">
            <a:avLst/>
          </a:prstGeom>
        </p:spPr>
      </p:pic>
      <p:sp>
        <p:nvSpPr>
          <p:cNvPr id="3" name="TextBox 2"/>
          <p:cNvSpPr txBox="1"/>
          <p:nvPr/>
        </p:nvSpPr>
        <p:spPr>
          <a:xfrm>
            <a:off x="1447800" y="5715000"/>
            <a:ext cx="6772835" cy="369332"/>
          </a:xfrm>
          <a:prstGeom prst="rect">
            <a:avLst/>
          </a:prstGeom>
          <a:noFill/>
        </p:spPr>
        <p:txBody>
          <a:bodyPr wrap="square" rtlCol="0">
            <a:spAutoFit/>
          </a:bodyPr>
          <a:lstStyle/>
          <a:p>
            <a:r>
              <a:rPr lang="en-US" dirty="0" smtClean="0"/>
              <a:t>Photo # 174  The Cumberland Suite</a:t>
            </a:r>
            <a:endParaRPr lang="en-US" dirty="0"/>
          </a:p>
        </p:txBody>
      </p:sp>
    </p:spTree>
    <p:extLst>
      <p:ext uri="{BB962C8B-B14F-4D97-AF65-F5344CB8AC3E}">
        <p14:creationId xmlns:p14="http://schemas.microsoft.com/office/powerpoint/2010/main" val="216255113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1219200" y="5638800"/>
            <a:ext cx="7239000" cy="369332"/>
          </a:xfrm>
          <a:prstGeom prst="rect">
            <a:avLst/>
          </a:prstGeom>
          <a:noFill/>
        </p:spPr>
        <p:txBody>
          <a:bodyPr wrap="square" rtlCol="0">
            <a:spAutoFit/>
          </a:bodyPr>
          <a:lstStyle/>
          <a:p>
            <a:r>
              <a:rPr lang="en-US" dirty="0" smtClean="0"/>
              <a:t>Photo # 183  The Long Water</a:t>
            </a:r>
            <a:endParaRPr lang="en-US" dirty="0"/>
          </a:p>
        </p:txBody>
      </p:sp>
    </p:spTree>
    <p:extLst>
      <p:ext uri="{BB962C8B-B14F-4D97-AF65-F5344CB8AC3E}">
        <p14:creationId xmlns:p14="http://schemas.microsoft.com/office/powerpoint/2010/main" val="134499770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4" name="TextBox 3"/>
          <p:cNvSpPr txBox="1"/>
          <p:nvPr/>
        </p:nvSpPr>
        <p:spPr>
          <a:xfrm>
            <a:off x="1295400" y="5562600"/>
            <a:ext cx="6934200" cy="369332"/>
          </a:xfrm>
          <a:prstGeom prst="rect">
            <a:avLst/>
          </a:prstGeom>
          <a:noFill/>
        </p:spPr>
        <p:txBody>
          <a:bodyPr wrap="square" rtlCol="0">
            <a:spAutoFit/>
          </a:bodyPr>
          <a:lstStyle/>
          <a:p>
            <a:r>
              <a:rPr lang="en-US" dirty="0" smtClean="0"/>
              <a:t>Photo # 184  The </a:t>
            </a:r>
            <a:r>
              <a:rPr lang="en-US" dirty="0" err="1" smtClean="0"/>
              <a:t>Tijou</a:t>
            </a:r>
            <a:r>
              <a:rPr lang="en-US" dirty="0" smtClean="0"/>
              <a:t> Screen</a:t>
            </a:r>
            <a:endParaRPr lang="en-US" dirty="0"/>
          </a:p>
        </p:txBody>
      </p:sp>
    </p:spTree>
    <p:extLst>
      <p:ext uri="{BB962C8B-B14F-4D97-AF65-F5344CB8AC3E}">
        <p14:creationId xmlns:p14="http://schemas.microsoft.com/office/powerpoint/2010/main" val="88961271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1295400" y="5791200"/>
            <a:ext cx="6629400" cy="369332"/>
          </a:xfrm>
          <a:prstGeom prst="rect">
            <a:avLst/>
          </a:prstGeom>
          <a:noFill/>
        </p:spPr>
        <p:txBody>
          <a:bodyPr wrap="square" rtlCol="0">
            <a:spAutoFit/>
          </a:bodyPr>
          <a:lstStyle/>
          <a:p>
            <a:r>
              <a:rPr lang="en-US" dirty="0" smtClean="0"/>
              <a:t>Photo # 185  The West Front. The King’s Beasts</a:t>
            </a:r>
            <a:endParaRPr lang="en-US" dirty="0"/>
          </a:p>
        </p:txBody>
      </p:sp>
    </p:spTree>
    <p:extLst>
      <p:ext uri="{BB962C8B-B14F-4D97-AF65-F5344CB8AC3E}">
        <p14:creationId xmlns:p14="http://schemas.microsoft.com/office/powerpoint/2010/main" val="9844404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1066800" y="5791200"/>
            <a:ext cx="7467600" cy="369332"/>
          </a:xfrm>
          <a:prstGeom prst="rect">
            <a:avLst/>
          </a:prstGeom>
          <a:noFill/>
        </p:spPr>
        <p:txBody>
          <a:bodyPr wrap="square" rtlCol="0">
            <a:spAutoFit/>
          </a:bodyPr>
          <a:lstStyle/>
          <a:p>
            <a:r>
              <a:rPr lang="en-US" dirty="0" smtClean="0"/>
              <a:t>Photo # 186  Statue of the Three Graces in the Great Fountain Garden.</a:t>
            </a:r>
            <a:endParaRPr lang="en-US" dirty="0"/>
          </a:p>
        </p:txBody>
      </p:sp>
    </p:spTree>
    <p:extLst>
      <p:ext uri="{BB962C8B-B14F-4D97-AF65-F5344CB8AC3E}">
        <p14:creationId xmlns:p14="http://schemas.microsoft.com/office/powerpoint/2010/main" val="1148391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362200"/>
            <a:ext cx="6324600" cy="707886"/>
          </a:xfrm>
          <a:prstGeom prst="rect">
            <a:avLst/>
          </a:prstGeom>
          <a:noFill/>
        </p:spPr>
        <p:txBody>
          <a:bodyPr wrap="square" rtlCol="0">
            <a:spAutoFit/>
          </a:bodyPr>
          <a:lstStyle/>
          <a:p>
            <a:r>
              <a:rPr lang="en-US" sz="4000" dirty="0" smtClean="0"/>
              <a:t>The End of Slide Box 2</a:t>
            </a:r>
            <a:endParaRPr lang="en-US" sz="4000" dirty="0"/>
          </a:p>
        </p:txBody>
      </p:sp>
    </p:spTree>
    <p:extLst>
      <p:ext uri="{BB962C8B-B14F-4D97-AF65-F5344CB8AC3E}">
        <p14:creationId xmlns:p14="http://schemas.microsoft.com/office/powerpoint/2010/main" val="108826488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800600"/>
            <a:ext cx="3429001" cy="369332"/>
          </a:xfrm>
          <a:prstGeom prst="rect">
            <a:avLst/>
          </a:prstGeom>
          <a:noFill/>
        </p:spPr>
        <p:txBody>
          <a:bodyPr wrap="square" rtlCol="0">
            <a:spAutoFit/>
          </a:bodyPr>
          <a:lstStyle/>
          <a:p>
            <a:r>
              <a:rPr lang="en-US" dirty="0" smtClean="0"/>
              <a:t>H.C.P. 3  Tudor Style Chimneys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668" y="0"/>
            <a:ext cx="4569143" cy="6858000"/>
          </a:xfrm>
          <a:prstGeom prst="rect">
            <a:avLst/>
          </a:prstGeom>
        </p:spPr>
      </p:pic>
    </p:spTree>
    <p:extLst>
      <p:ext uri="{BB962C8B-B14F-4D97-AF65-F5344CB8AC3E}">
        <p14:creationId xmlns:p14="http://schemas.microsoft.com/office/powerpoint/2010/main" val="28590710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69143" cy="6858000"/>
          </a:xfrm>
          <a:prstGeom prst="rect">
            <a:avLst/>
          </a:prstGeom>
        </p:spPr>
      </p:pic>
      <p:sp>
        <p:nvSpPr>
          <p:cNvPr id="3" name="TextBox 2"/>
          <p:cNvSpPr txBox="1"/>
          <p:nvPr/>
        </p:nvSpPr>
        <p:spPr>
          <a:xfrm>
            <a:off x="152400" y="2438400"/>
            <a:ext cx="3657600" cy="369332"/>
          </a:xfrm>
          <a:prstGeom prst="rect">
            <a:avLst/>
          </a:prstGeom>
          <a:noFill/>
        </p:spPr>
        <p:txBody>
          <a:bodyPr wrap="square" rtlCol="0">
            <a:spAutoFit/>
          </a:bodyPr>
          <a:lstStyle/>
          <a:p>
            <a:r>
              <a:rPr lang="en-US" dirty="0" smtClean="0"/>
              <a:t>H.C.P. 4 The Astronomical Clock</a:t>
            </a:r>
            <a:endParaRPr lang="en-US" dirty="0"/>
          </a:p>
        </p:txBody>
      </p:sp>
    </p:spTree>
    <p:extLst>
      <p:ext uri="{BB962C8B-B14F-4D97-AF65-F5344CB8AC3E}">
        <p14:creationId xmlns:p14="http://schemas.microsoft.com/office/powerpoint/2010/main" val="39386664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609600" y="5562600"/>
            <a:ext cx="8001000" cy="369332"/>
          </a:xfrm>
          <a:prstGeom prst="rect">
            <a:avLst/>
          </a:prstGeom>
          <a:noFill/>
        </p:spPr>
        <p:txBody>
          <a:bodyPr wrap="square" rtlCol="0">
            <a:spAutoFit/>
          </a:bodyPr>
          <a:lstStyle/>
          <a:p>
            <a:r>
              <a:rPr lang="en-US" dirty="0" smtClean="0"/>
              <a:t>H.C.P. 5  Fountain Court, looking north-west (1689 – 1700 by Sir Christopher Wren)</a:t>
            </a:r>
            <a:endParaRPr lang="en-US" dirty="0"/>
          </a:p>
        </p:txBody>
      </p:sp>
    </p:spTree>
    <p:extLst>
      <p:ext uri="{BB962C8B-B14F-4D97-AF65-F5344CB8AC3E}">
        <p14:creationId xmlns:p14="http://schemas.microsoft.com/office/powerpoint/2010/main" val="9282693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838200" y="5562600"/>
            <a:ext cx="7391400" cy="369332"/>
          </a:xfrm>
          <a:prstGeom prst="rect">
            <a:avLst/>
          </a:prstGeom>
          <a:noFill/>
        </p:spPr>
        <p:txBody>
          <a:bodyPr wrap="square" rtlCol="0">
            <a:spAutoFit/>
          </a:bodyPr>
          <a:lstStyle/>
          <a:p>
            <a:r>
              <a:rPr lang="en-US" dirty="0" smtClean="0"/>
              <a:t>H.C.P. 6  Hampton Court Air View</a:t>
            </a:r>
            <a:endParaRPr lang="en-US" dirty="0"/>
          </a:p>
        </p:txBody>
      </p:sp>
    </p:spTree>
    <p:extLst>
      <p:ext uri="{BB962C8B-B14F-4D97-AF65-F5344CB8AC3E}">
        <p14:creationId xmlns:p14="http://schemas.microsoft.com/office/powerpoint/2010/main" val="406381173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533400" y="5562600"/>
            <a:ext cx="8077200" cy="369332"/>
          </a:xfrm>
          <a:prstGeom prst="rect">
            <a:avLst/>
          </a:prstGeom>
          <a:noFill/>
        </p:spPr>
        <p:txBody>
          <a:bodyPr wrap="square" rtlCol="0">
            <a:spAutoFit/>
          </a:bodyPr>
          <a:lstStyle/>
          <a:p>
            <a:r>
              <a:rPr lang="en-US" dirty="0" smtClean="0"/>
              <a:t>H.C.P. 7  The Palace from the Pond Garden</a:t>
            </a:r>
            <a:endParaRPr lang="en-US" dirty="0"/>
          </a:p>
        </p:txBody>
      </p:sp>
    </p:spTree>
    <p:extLst>
      <p:ext uri="{BB962C8B-B14F-4D97-AF65-F5344CB8AC3E}">
        <p14:creationId xmlns:p14="http://schemas.microsoft.com/office/powerpoint/2010/main" val="110217401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1447800" y="5599348"/>
            <a:ext cx="6781800" cy="369332"/>
          </a:xfrm>
          <a:prstGeom prst="rect">
            <a:avLst/>
          </a:prstGeom>
          <a:noFill/>
        </p:spPr>
        <p:txBody>
          <a:bodyPr wrap="square" rtlCol="0">
            <a:spAutoFit/>
          </a:bodyPr>
          <a:lstStyle/>
          <a:p>
            <a:r>
              <a:rPr lang="en-US" dirty="0" smtClean="0"/>
              <a:t>H.C.P. 8 Pond Garden and William III Banqueting House</a:t>
            </a:r>
            <a:endParaRPr lang="en-US" dirty="0"/>
          </a:p>
        </p:txBody>
      </p:sp>
    </p:spTree>
    <p:extLst>
      <p:ext uri="{BB962C8B-B14F-4D97-AF65-F5344CB8AC3E}">
        <p14:creationId xmlns:p14="http://schemas.microsoft.com/office/powerpoint/2010/main" val="38645978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380</Words>
  <Application>Microsoft Office PowerPoint</Application>
  <PresentationFormat>On-screen Show (4:3)</PresentationFormat>
  <Paragraphs>38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Carroll Lingerfelt</dc:creator>
  <cp:lastModifiedBy>Carroll Lingerfelt</cp:lastModifiedBy>
  <cp:revision>12</cp:revision>
  <dcterms:created xsi:type="dcterms:W3CDTF">2018-11-24T04:25:18Z</dcterms:created>
  <dcterms:modified xsi:type="dcterms:W3CDTF">2018-11-24T20:09:02Z</dcterms:modified>
</cp:coreProperties>
</file>