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50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CA0F97-EB8D-4333-BB0F-21132EEFE3D9}"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1B36A-041A-4021-BB8A-65C2B7F9C047}" type="slidenum">
              <a:rPr lang="en-US" smtClean="0"/>
              <a:t>‹#›</a:t>
            </a:fld>
            <a:endParaRPr lang="en-US"/>
          </a:p>
        </p:txBody>
      </p:sp>
    </p:spTree>
    <p:extLst>
      <p:ext uri="{BB962C8B-B14F-4D97-AF65-F5344CB8AC3E}">
        <p14:creationId xmlns:p14="http://schemas.microsoft.com/office/powerpoint/2010/main" val="513676014"/>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A0F97-EB8D-4333-BB0F-21132EEFE3D9}"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1B36A-041A-4021-BB8A-65C2B7F9C047}" type="slidenum">
              <a:rPr lang="en-US" smtClean="0"/>
              <a:t>‹#›</a:t>
            </a:fld>
            <a:endParaRPr lang="en-US"/>
          </a:p>
        </p:txBody>
      </p:sp>
    </p:spTree>
    <p:extLst>
      <p:ext uri="{BB962C8B-B14F-4D97-AF65-F5344CB8AC3E}">
        <p14:creationId xmlns:p14="http://schemas.microsoft.com/office/powerpoint/2010/main" val="918888480"/>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A0F97-EB8D-4333-BB0F-21132EEFE3D9}"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1B36A-041A-4021-BB8A-65C2B7F9C047}" type="slidenum">
              <a:rPr lang="en-US" smtClean="0"/>
              <a:t>‹#›</a:t>
            </a:fld>
            <a:endParaRPr lang="en-US"/>
          </a:p>
        </p:txBody>
      </p:sp>
    </p:spTree>
    <p:extLst>
      <p:ext uri="{BB962C8B-B14F-4D97-AF65-F5344CB8AC3E}">
        <p14:creationId xmlns:p14="http://schemas.microsoft.com/office/powerpoint/2010/main" val="2132515607"/>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A0F97-EB8D-4333-BB0F-21132EEFE3D9}"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1B36A-041A-4021-BB8A-65C2B7F9C047}" type="slidenum">
              <a:rPr lang="en-US" smtClean="0"/>
              <a:t>‹#›</a:t>
            </a:fld>
            <a:endParaRPr lang="en-US"/>
          </a:p>
        </p:txBody>
      </p:sp>
    </p:spTree>
    <p:extLst>
      <p:ext uri="{BB962C8B-B14F-4D97-AF65-F5344CB8AC3E}">
        <p14:creationId xmlns:p14="http://schemas.microsoft.com/office/powerpoint/2010/main" val="3499095720"/>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CA0F97-EB8D-4333-BB0F-21132EEFE3D9}"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1B36A-041A-4021-BB8A-65C2B7F9C047}" type="slidenum">
              <a:rPr lang="en-US" smtClean="0"/>
              <a:t>‹#›</a:t>
            </a:fld>
            <a:endParaRPr lang="en-US"/>
          </a:p>
        </p:txBody>
      </p:sp>
    </p:spTree>
    <p:extLst>
      <p:ext uri="{BB962C8B-B14F-4D97-AF65-F5344CB8AC3E}">
        <p14:creationId xmlns:p14="http://schemas.microsoft.com/office/powerpoint/2010/main" val="4151434498"/>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CA0F97-EB8D-4333-BB0F-21132EEFE3D9}" type="datetimeFigureOut">
              <a:rPr lang="en-US" smtClean="0"/>
              <a:t>11/26/2018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1B36A-041A-4021-BB8A-65C2B7F9C047}" type="slidenum">
              <a:rPr lang="en-US" smtClean="0"/>
              <a:t>‹#›</a:t>
            </a:fld>
            <a:endParaRPr lang="en-US"/>
          </a:p>
        </p:txBody>
      </p:sp>
    </p:spTree>
    <p:extLst>
      <p:ext uri="{BB962C8B-B14F-4D97-AF65-F5344CB8AC3E}">
        <p14:creationId xmlns:p14="http://schemas.microsoft.com/office/powerpoint/2010/main" val="268154494"/>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CA0F97-EB8D-4333-BB0F-21132EEFE3D9}" type="datetimeFigureOut">
              <a:rPr lang="en-US" smtClean="0"/>
              <a:t>11/26/2018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71B36A-041A-4021-BB8A-65C2B7F9C047}" type="slidenum">
              <a:rPr lang="en-US" smtClean="0"/>
              <a:t>‹#›</a:t>
            </a:fld>
            <a:endParaRPr lang="en-US"/>
          </a:p>
        </p:txBody>
      </p:sp>
    </p:spTree>
    <p:extLst>
      <p:ext uri="{BB962C8B-B14F-4D97-AF65-F5344CB8AC3E}">
        <p14:creationId xmlns:p14="http://schemas.microsoft.com/office/powerpoint/2010/main" val="1388016147"/>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CA0F97-EB8D-4333-BB0F-21132EEFE3D9}" type="datetimeFigureOut">
              <a:rPr lang="en-US" smtClean="0"/>
              <a:t>11/26/2018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71B36A-041A-4021-BB8A-65C2B7F9C047}" type="slidenum">
              <a:rPr lang="en-US" smtClean="0"/>
              <a:t>‹#›</a:t>
            </a:fld>
            <a:endParaRPr lang="en-US"/>
          </a:p>
        </p:txBody>
      </p:sp>
    </p:spTree>
    <p:extLst>
      <p:ext uri="{BB962C8B-B14F-4D97-AF65-F5344CB8AC3E}">
        <p14:creationId xmlns:p14="http://schemas.microsoft.com/office/powerpoint/2010/main" val="2147005257"/>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A0F97-EB8D-4333-BB0F-21132EEFE3D9}" type="datetimeFigureOut">
              <a:rPr lang="en-US" smtClean="0"/>
              <a:t>11/26/2018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71B36A-041A-4021-BB8A-65C2B7F9C047}" type="slidenum">
              <a:rPr lang="en-US" smtClean="0"/>
              <a:t>‹#›</a:t>
            </a:fld>
            <a:endParaRPr lang="en-US"/>
          </a:p>
        </p:txBody>
      </p:sp>
    </p:spTree>
    <p:extLst>
      <p:ext uri="{BB962C8B-B14F-4D97-AF65-F5344CB8AC3E}">
        <p14:creationId xmlns:p14="http://schemas.microsoft.com/office/powerpoint/2010/main" val="2264683982"/>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A0F97-EB8D-4333-BB0F-21132EEFE3D9}" type="datetimeFigureOut">
              <a:rPr lang="en-US" smtClean="0"/>
              <a:t>11/26/2018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1B36A-041A-4021-BB8A-65C2B7F9C047}" type="slidenum">
              <a:rPr lang="en-US" smtClean="0"/>
              <a:t>‹#›</a:t>
            </a:fld>
            <a:endParaRPr lang="en-US"/>
          </a:p>
        </p:txBody>
      </p:sp>
    </p:spTree>
    <p:extLst>
      <p:ext uri="{BB962C8B-B14F-4D97-AF65-F5344CB8AC3E}">
        <p14:creationId xmlns:p14="http://schemas.microsoft.com/office/powerpoint/2010/main" val="2812971967"/>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A0F97-EB8D-4333-BB0F-21132EEFE3D9}" type="datetimeFigureOut">
              <a:rPr lang="en-US" smtClean="0"/>
              <a:t>11/26/2018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1B36A-041A-4021-BB8A-65C2B7F9C047}" type="slidenum">
              <a:rPr lang="en-US" smtClean="0"/>
              <a:t>‹#›</a:t>
            </a:fld>
            <a:endParaRPr lang="en-US"/>
          </a:p>
        </p:txBody>
      </p:sp>
    </p:spTree>
    <p:extLst>
      <p:ext uri="{BB962C8B-B14F-4D97-AF65-F5344CB8AC3E}">
        <p14:creationId xmlns:p14="http://schemas.microsoft.com/office/powerpoint/2010/main" val="2395187736"/>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A0F97-EB8D-4333-BB0F-21132EEFE3D9}" type="datetimeFigureOut">
              <a:rPr lang="en-US" smtClean="0"/>
              <a:t>11/26/2018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1B36A-041A-4021-BB8A-65C2B7F9C047}" type="slidenum">
              <a:rPr lang="en-US" smtClean="0"/>
              <a:t>‹#›</a:t>
            </a:fld>
            <a:endParaRPr lang="en-US"/>
          </a:p>
        </p:txBody>
      </p:sp>
    </p:spTree>
    <p:extLst>
      <p:ext uri="{BB962C8B-B14F-4D97-AF65-F5344CB8AC3E}">
        <p14:creationId xmlns:p14="http://schemas.microsoft.com/office/powerpoint/2010/main" val="2080313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838200"/>
            <a:ext cx="7010400" cy="1077218"/>
          </a:xfrm>
          <a:prstGeom prst="rect">
            <a:avLst/>
          </a:prstGeom>
          <a:noFill/>
        </p:spPr>
        <p:txBody>
          <a:bodyPr wrap="square" rtlCol="0">
            <a:spAutoFit/>
          </a:bodyPr>
          <a:lstStyle/>
          <a:p>
            <a:r>
              <a:rPr lang="en-US" sz="3200" dirty="0" smtClean="0"/>
              <a:t>EDINBURGH CASTLE AND VARIOUS RUINS &amp; ABANDON CASTLES</a:t>
            </a:r>
            <a:endParaRPr lang="en-US" sz="3200" dirty="0"/>
          </a:p>
        </p:txBody>
      </p:sp>
      <p:sp>
        <p:nvSpPr>
          <p:cNvPr id="3" name="TextBox 2"/>
          <p:cNvSpPr txBox="1"/>
          <p:nvPr/>
        </p:nvSpPr>
        <p:spPr>
          <a:xfrm>
            <a:off x="990600" y="1905000"/>
            <a:ext cx="7467600" cy="2862322"/>
          </a:xfrm>
          <a:prstGeom prst="rect">
            <a:avLst/>
          </a:prstGeom>
          <a:noFill/>
        </p:spPr>
        <p:txBody>
          <a:bodyPr wrap="square" rtlCol="0">
            <a:spAutoFit/>
          </a:bodyPr>
          <a:lstStyle/>
          <a:p>
            <a:r>
              <a:rPr lang="en-US" sz="3600" dirty="0" smtClean="0"/>
              <a:t>These slides are from the estate of Paul Berthelot who found the English culture and architecture intriguing. He acquired these images while stationed in England serving in the US Air Force.</a:t>
            </a:r>
            <a:endParaRPr lang="en-US" sz="3600" dirty="0"/>
          </a:p>
        </p:txBody>
      </p:sp>
    </p:spTree>
    <p:extLst>
      <p:ext uri="{BB962C8B-B14F-4D97-AF65-F5344CB8AC3E}">
        <p14:creationId xmlns:p14="http://schemas.microsoft.com/office/powerpoint/2010/main" val="1525451219"/>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0"/>
            <a:ext cx="4569143" cy="6858000"/>
          </a:xfrm>
          <a:prstGeom prst="rect">
            <a:avLst/>
          </a:prstGeom>
        </p:spPr>
      </p:pic>
      <p:sp>
        <p:nvSpPr>
          <p:cNvPr id="3" name="TextBox 2"/>
          <p:cNvSpPr txBox="1"/>
          <p:nvPr/>
        </p:nvSpPr>
        <p:spPr>
          <a:xfrm>
            <a:off x="228600" y="2590800"/>
            <a:ext cx="3352800" cy="646331"/>
          </a:xfrm>
          <a:prstGeom prst="rect">
            <a:avLst/>
          </a:prstGeom>
          <a:noFill/>
        </p:spPr>
        <p:txBody>
          <a:bodyPr wrap="square" rtlCol="0">
            <a:spAutoFit/>
          </a:bodyPr>
          <a:lstStyle/>
          <a:p>
            <a:r>
              <a:rPr lang="en-US" dirty="0" smtClean="0"/>
              <a:t>10.</a:t>
            </a:r>
            <a:r>
              <a:rPr lang="en-US" dirty="0" smtClean="0"/>
              <a:t> Edinburgh Castle – Scottish Regalia.</a:t>
            </a:r>
            <a:r>
              <a:rPr lang="en-US" dirty="0" smtClean="0"/>
              <a:t> </a:t>
            </a:r>
            <a:endParaRPr lang="en-US" dirty="0"/>
          </a:p>
        </p:txBody>
      </p:sp>
    </p:spTree>
    <p:extLst>
      <p:ext uri="{BB962C8B-B14F-4D97-AF65-F5344CB8AC3E}">
        <p14:creationId xmlns:p14="http://schemas.microsoft.com/office/powerpoint/2010/main" val="660631940"/>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533400"/>
            <a:ext cx="7315200" cy="4873752"/>
          </a:xfrm>
          <a:prstGeom prst="rect">
            <a:avLst/>
          </a:prstGeom>
        </p:spPr>
      </p:pic>
      <p:sp>
        <p:nvSpPr>
          <p:cNvPr id="3" name="TextBox 2"/>
          <p:cNvSpPr txBox="1"/>
          <p:nvPr/>
        </p:nvSpPr>
        <p:spPr>
          <a:xfrm>
            <a:off x="838200" y="5562600"/>
            <a:ext cx="7315200" cy="369332"/>
          </a:xfrm>
          <a:prstGeom prst="rect">
            <a:avLst/>
          </a:prstGeom>
          <a:noFill/>
        </p:spPr>
        <p:txBody>
          <a:bodyPr wrap="square" rtlCol="0">
            <a:spAutoFit/>
          </a:bodyPr>
          <a:lstStyle/>
          <a:p>
            <a:r>
              <a:rPr lang="en-US" dirty="0" smtClean="0"/>
              <a:t>12. The Gold Crown of Scotland.</a:t>
            </a:r>
            <a:endParaRPr lang="en-US" dirty="0"/>
          </a:p>
        </p:txBody>
      </p:sp>
    </p:spTree>
    <p:extLst>
      <p:ext uri="{BB962C8B-B14F-4D97-AF65-F5344CB8AC3E}">
        <p14:creationId xmlns:p14="http://schemas.microsoft.com/office/powerpoint/2010/main" val="176546504"/>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09600"/>
            <a:ext cx="7315200" cy="4873752"/>
          </a:xfrm>
          <a:prstGeom prst="rect">
            <a:avLst/>
          </a:prstGeom>
        </p:spPr>
      </p:pic>
      <p:sp>
        <p:nvSpPr>
          <p:cNvPr id="3" name="TextBox 2"/>
          <p:cNvSpPr txBox="1"/>
          <p:nvPr/>
        </p:nvSpPr>
        <p:spPr>
          <a:xfrm>
            <a:off x="1066800" y="5791200"/>
            <a:ext cx="7315200" cy="369332"/>
          </a:xfrm>
          <a:prstGeom prst="rect">
            <a:avLst/>
          </a:prstGeom>
          <a:noFill/>
        </p:spPr>
        <p:txBody>
          <a:bodyPr wrap="square" rtlCol="0">
            <a:spAutoFit/>
          </a:bodyPr>
          <a:lstStyle/>
          <a:p>
            <a:r>
              <a:rPr lang="en-US" dirty="0" smtClean="0"/>
              <a:t>13.</a:t>
            </a:r>
            <a:r>
              <a:rPr lang="en-US" dirty="0" smtClean="0"/>
              <a:t> Edinburgh Castle – by Floodlight.</a:t>
            </a:r>
            <a:r>
              <a:rPr lang="en-US" dirty="0" smtClean="0"/>
              <a:t> </a:t>
            </a:r>
            <a:endParaRPr lang="en-US" dirty="0"/>
          </a:p>
        </p:txBody>
      </p:sp>
    </p:spTree>
    <p:extLst>
      <p:ext uri="{BB962C8B-B14F-4D97-AF65-F5344CB8AC3E}">
        <p14:creationId xmlns:p14="http://schemas.microsoft.com/office/powerpoint/2010/main" val="2496102683"/>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09600"/>
            <a:ext cx="7315200" cy="4873752"/>
          </a:xfrm>
          <a:prstGeom prst="rect">
            <a:avLst/>
          </a:prstGeom>
        </p:spPr>
      </p:pic>
      <p:sp>
        <p:nvSpPr>
          <p:cNvPr id="3" name="TextBox 2"/>
          <p:cNvSpPr txBox="1"/>
          <p:nvPr/>
        </p:nvSpPr>
        <p:spPr>
          <a:xfrm>
            <a:off x="914400" y="5791200"/>
            <a:ext cx="7543800" cy="369332"/>
          </a:xfrm>
          <a:prstGeom prst="rect">
            <a:avLst/>
          </a:prstGeom>
          <a:noFill/>
        </p:spPr>
        <p:txBody>
          <a:bodyPr wrap="square" rtlCol="0">
            <a:spAutoFit/>
          </a:bodyPr>
          <a:lstStyle/>
          <a:p>
            <a:r>
              <a:rPr lang="en-US" dirty="0" smtClean="0"/>
              <a:t>14. </a:t>
            </a:r>
            <a:r>
              <a:rPr lang="en-US" dirty="0" smtClean="0"/>
              <a:t>Edinburgh Castle – by Floodlight.</a:t>
            </a:r>
            <a:endParaRPr lang="en-US" dirty="0"/>
          </a:p>
        </p:txBody>
      </p:sp>
    </p:spTree>
    <p:extLst>
      <p:ext uri="{BB962C8B-B14F-4D97-AF65-F5344CB8AC3E}">
        <p14:creationId xmlns:p14="http://schemas.microsoft.com/office/powerpoint/2010/main" val="1690343825"/>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
            <a:ext cx="7315200" cy="4873752"/>
          </a:xfrm>
          <a:prstGeom prst="rect">
            <a:avLst/>
          </a:prstGeom>
        </p:spPr>
      </p:pic>
      <p:sp>
        <p:nvSpPr>
          <p:cNvPr id="3" name="TextBox 2"/>
          <p:cNvSpPr txBox="1"/>
          <p:nvPr/>
        </p:nvSpPr>
        <p:spPr>
          <a:xfrm>
            <a:off x="762000" y="5715000"/>
            <a:ext cx="7543800" cy="369332"/>
          </a:xfrm>
          <a:prstGeom prst="rect">
            <a:avLst/>
          </a:prstGeom>
          <a:noFill/>
        </p:spPr>
        <p:txBody>
          <a:bodyPr wrap="square" rtlCol="0">
            <a:spAutoFit/>
          </a:bodyPr>
          <a:lstStyle/>
          <a:p>
            <a:r>
              <a:rPr lang="en-US" dirty="0" smtClean="0"/>
              <a:t>15. </a:t>
            </a:r>
            <a:r>
              <a:rPr lang="en-US" dirty="0" smtClean="0"/>
              <a:t>Edinburgh Castle – The Great Hall.</a:t>
            </a:r>
            <a:endParaRPr lang="en-US" dirty="0"/>
          </a:p>
        </p:txBody>
      </p:sp>
    </p:spTree>
    <p:extLst>
      <p:ext uri="{BB962C8B-B14F-4D97-AF65-F5344CB8AC3E}">
        <p14:creationId xmlns:p14="http://schemas.microsoft.com/office/powerpoint/2010/main" val="798280926"/>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457200"/>
            <a:ext cx="7315200" cy="4873752"/>
          </a:xfrm>
          <a:prstGeom prst="rect">
            <a:avLst/>
          </a:prstGeom>
        </p:spPr>
      </p:pic>
      <p:sp>
        <p:nvSpPr>
          <p:cNvPr id="3" name="TextBox 2"/>
          <p:cNvSpPr txBox="1"/>
          <p:nvPr/>
        </p:nvSpPr>
        <p:spPr>
          <a:xfrm>
            <a:off x="762000" y="5486400"/>
            <a:ext cx="7772400" cy="369332"/>
          </a:xfrm>
          <a:prstGeom prst="rect">
            <a:avLst/>
          </a:prstGeom>
          <a:noFill/>
        </p:spPr>
        <p:txBody>
          <a:bodyPr wrap="square" rtlCol="0">
            <a:spAutoFit/>
          </a:bodyPr>
          <a:lstStyle/>
          <a:p>
            <a:r>
              <a:rPr lang="en-US" dirty="0" smtClean="0"/>
              <a:t>16.</a:t>
            </a:r>
            <a:r>
              <a:rPr lang="en-US" dirty="0" smtClean="0"/>
              <a:t> Edinburgh Castle – Tapestry woven in 1966 by the Edinburgh Tapestry Co. Ltd.</a:t>
            </a:r>
            <a:r>
              <a:rPr lang="en-US" dirty="0" smtClean="0"/>
              <a:t> </a:t>
            </a:r>
            <a:endParaRPr lang="en-US" dirty="0"/>
          </a:p>
        </p:txBody>
      </p:sp>
    </p:spTree>
    <p:extLst>
      <p:ext uri="{BB962C8B-B14F-4D97-AF65-F5344CB8AC3E}">
        <p14:creationId xmlns:p14="http://schemas.microsoft.com/office/powerpoint/2010/main" val="2185353629"/>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0"/>
            <a:ext cx="4569143" cy="6858000"/>
          </a:xfrm>
          <a:prstGeom prst="rect">
            <a:avLst/>
          </a:prstGeom>
        </p:spPr>
      </p:pic>
      <p:sp>
        <p:nvSpPr>
          <p:cNvPr id="3" name="TextBox 2"/>
          <p:cNvSpPr txBox="1"/>
          <p:nvPr/>
        </p:nvSpPr>
        <p:spPr>
          <a:xfrm>
            <a:off x="152400" y="2057400"/>
            <a:ext cx="3581400" cy="646331"/>
          </a:xfrm>
          <a:prstGeom prst="rect">
            <a:avLst/>
          </a:prstGeom>
          <a:noFill/>
        </p:spPr>
        <p:txBody>
          <a:bodyPr wrap="square" rtlCol="0">
            <a:spAutoFit/>
          </a:bodyPr>
          <a:lstStyle/>
          <a:p>
            <a:r>
              <a:rPr lang="en-US" dirty="0" smtClean="0"/>
              <a:t>184.</a:t>
            </a:r>
            <a:r>
              <a:rPr lang="en-US" dirty="0" smtClean="0"/>
              <a:t> Edinburgh Castle – Gateway with Statues of Wallace and Bruce.</a:t>
            </a:r>
            <a:r>
              <a:rPr lang="en-US" dirty="0" smtClean="0"/>
              <a:t>   </a:t>
            </a:r>
            <a:endParaRPr lang="en-US" dirty="0"/>
          </a:p>
        </p:txBody>
      </p:sp>
    </p:spTree>
    <p:extLst>
      <p:ext uri="{BB962C8B-B14F-4D97-AF65-F5344CB8AC3E}">
        <p14:creationId xmlns:p14="http://schemas.microsoft.com/office/powerpoint/2010/main" val="2973470690"/>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3" name="TextBox 2"/>
          <p:cNvSpPr txBox="1"/>
          <p:nvPr/>
        </p:nvSpPr>
        <p:spPr>
          <a:xfrm>
            <a:off x="914400" y="5562600"/>
            <a:ext cx="7315200" cy="369332"/>
          </a:xfrm>
          <a:prstGeom prst="rect">
            <a:avLst/>
          </a:prstGeom>
          <a:noFill/>
        </p:spPr>
        <p:txBody>
          <a:bodyPr wrap="square" rtlCol="0">
            <a:spAutoFit/>
          </a:bodyPr>
          <a:lstStyle/>
          <a:p>
            <a:r>
              <a:rPr lang="en-US" dirty="0" smtClean="0"/>
              <a:t>225. </a:t>
            </a:r>
            <a:r>
              <a:rPr lang="en-US" dirty="0" smtClean="0"/>
              <a:t>Edinburgh Castle – Argyle Battery and the Governor’s House.</a:t>
            </a:r>
            <a:endParaRPr lang="en-US" dirty="0"/>
          </a:p>
        </p:txBody>
      </p:sp>
    </p:spTree>
    <p:extLst>
      <p:ext uri="{BB962C8B-B14F-4D97-AF65-F5344CB8AC3E}">
        <p14:creationId xmlns:p14="http://schemas.microsoft.com/office/powerpoint/2010/main" val="2628797658"/>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0"/>
            <a:ext cx="4569143" cy="6858000"/>
          </a:xfrm>
          <a:prstGeom prst="rect">
            <a:avLst/>
          </a:prstGeom>
        </p:spPr>
      </p:pic>
      <p:sp>
        <p:nvSpPr>
          <p:cNvPr id="3" name="TextBox 2"/>
          <p:cNvSpPr txBox="1"/>
          <p:nvPr/>
        </p:nvSpPr>
        <p:spPr>
          <a:xfrm>
            <a:off x="152400" y="1905000"/>
            <a:ext cx="3581400" cy="646331"/>
          </a:xfrm>
          <a:prstGeom prst="rect">
            <a:avLst/>
          </a:prstGeom>
          <a:noFill/>
        </p:spPr>
        <p:txBody>
          <a:bodyPr wrap="square" rtlCol="0">
            <a:spAutoFit/>
          </a:bodyPr>
          <a:lstStyle/>
          <a:p>
            <a:r>
              <a:rPr lang="en-US" dirty="0" smtClean="0"/>
              <a:t>226.</a:t>
            </a:r>
            <a:r>
              <a:rPr lang="en-US" dirty="0" smtClean="0"/>
              <a:t> Edinburgh Castle – The Cemetery for soldier’s pet dogs.</a:t>
            </a:r>
            <a:r>
              <a:rPr lang="en-US" dirty="0" smtClean="0"/>
              <a:t> </a:t>
            </a:r>
            <a:endParaRPr lang="en-US" dirty="0"/>
          </a:p>
        </p:txBody>
      </p:sp>
    </p:spTree>
    <p:extLst>
      <p:ext uri="{BB962C8B-B14F-4D97-AF65-F5344CB8AC3E}">
        <p14:creationId xmlns:p14="http://schemas.microsoft.com/office/powerpoint/2010/main" val="1740263641"/>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4482"/>
            <a:ext cx="4569143" cy="6858000"/>
          </a:xfrm>
          <a:prstGeom prst="rect">
            <a:avLst/>
          </a:prstGeom>
        </p:spPr>
      </p:pic>
      <p:sp>
        <p:nvSpPr>
          <p:cNvPr id="3" name="TextBox 2"/>
          <p:cNvSpPr txBox="1"/>
          <p:nvPr/>
        </p:nvSpPr>
        <p:spPr>
          <a:xfrm>
            <a:off x="228600" y="1828800"/>
            <a:ext cx="3505200" cy="646331"/>
          </a:xfrm>
          <a:prstGeom prst="rect">
            <a:avLst/>
          </a:prstGeom>
          <a:noFill/>
        </p:spPr>
        <p:txBody>
          <a:bodyPr wrap="square" rtlCol="0">
            <a:spAutoFit/>
          </a:bodyPr>
          <a:lstStyle/>
          <a:p>
            <a:r>
              <a:rPr lang="en-US" dirty="0" smtClean="0"/>
              <a:t>227. </a:t>
            </a:r>
            <a:r>
              <a:rPr lang="en-US" dirty="0" smtClean="0"/>
              <a:t>Edinburgh Castle – Room where James VI was born.</a:t>
            </a:r>
            <a:endParaRPr lang="en-US" dirty="0"/>
          </a:p>
        </p:txBody>
      </p:sp>
    </p:spTree>
    <p:extLst>
      <p:ext uri="{BB962C8B-B14F-4D97-AF65-F5344CB8AC3E}">
        <p14:creationId xmlns:p14="http://schemas.microsoft.com/office/powerpoint/2010/main" val="3501637695"/>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09600"/>
            <a:ext cx="7315200" cy="4873752"/>
          </a:xfrm>
          <a:prstGeom prst="rect">
            <a:avLst/>
          </a:prstGeom>
        </p:spPr>
      </p:pic>
      <p:sp>
        <p:nvSpPr>
          <p:cNvPr id="5" name="TextBox 4"/>
          <p:cNvSpPr txBox="1"/>
          <p:nvPr/>
        </p:nvSpPr>
        <p:spPr>
          <a:xfrm>
            <a:off x="914400" y="5715000"/>
            <a:ext cx="7696200" cy="369332"/>
          </a:xfrm>
          <a:prstGeom prst="rect">
            <a:avLst/>
          </a:prstGeom>
          <a:noFill/>
        </p:spPr>
        <p:txBody>
          <a:bodyPr wrap="square" rtlCol="0">
            <a:spAutoFit/>
          </a:bodyPr>
          <a:lstStyle/>
          <a:p>
            <a:r>
              <a:rPr lang="en-US" dirty="0" smtClean="0"/>
              <a:t>1. Edinburgh Castle – from the Mound.</a:t>
            </a:r>
            <a:endParaRPr lang="en-US" dirty="0"/>
          </a:p>
        </p:txBody>
      </p:sp>
    </p:spTree>
    <p:extLst>
      <p:ext uri="{BB962C8B-B14F-4D97-AF65-F5344CB8AC3E}">
        <p14:creationId xmlns:p14="http://schemas.microsoft.com/office/powerpoint/2010/main" val="3778333213"/>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0"/>
            <a:ext cx="4569143" cy="6858000"/>
          </a:xfrm>
          <a:prstGeom prst="rect">
            <a:avLst/>
          </a:prstGeom>
        </p:spPr>
      </p:pic>
      <p:sp>
        <p:nvSpPr>
          <p:cNvPr id="4" name="TextBox 3"/>
          <p:cNvSpPr txBox="1"/>
          <p:nvPr/>
        </p:nvSpPr>
        <p:spPr>
          <a:xfrm>
            <a:off x="152400" y="1981200"/>
            <a:ext cx="3581400" cy="646331"/>
          </a:xfrm>
          <a:prstGeom prst="rect">
            <a:avLst/>
          </a:prstGeom>
          <a:noFill/>
        </p:spPr>
        <p:txBody>
          <a:bodyPr wrap="square" rtlCol="0">
            <a:spAutoFit/>
          </a:bodyPr>
          <a:lstStyle/>
          <a:p>
            <a:r>
              <a:rPr lang="en-US" dirty="0" smtClean="0"/>
              <a:t>229. </a:t>
            </a:r>
            <a:r>
              <a:rPr lang="en-US" dirty="0" smtClean="0"/>
              <a:t>Edinburgh Castle – Interior of St. Margaret’s Chapel.</a:t>
            </a:r>
            <a:endParaRPr lang="en-US" dirty="0"/>
          </a:p>
        </p:txBody>
      </p:sp>
    </p:spTree>
    <p:extLst>
      <p:ext uri="{BB962C8B-B14F-4D97-AF65-F5344CB8AC3E}">
        <p14:creationId xmlns:p14="http://schemas.microsoft.com/office/powerpoint/2010/main" val="2655505023"/>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09600"/>
            <a:ext cx="7315200" cy="4873752"/>
          </a:xfrm>
          <a:prstGeom prst="rect">
            <a:avLst/>
          </a:prstGeom>
        </p:spPr>
      </p:pic>
      <p:sp>
        <p:nvSpPr>
          <p:cNvPr id="4" name="TextBox 3"/>
          <p:cNvSpPr txBox="1"/>
          <p:nvPr/>
        </p:nvSpPr>
        <p:spPr>
          <a:xfrm>
            <a:off x="1066800" y="5791200"/>
            <a:ext cx="7467600" cy="369332"/>
          </a:xfrm>
          <a:prstGeom prst="rect">
            <a:avLst/>
          </a:prstGeom>
          <a:noFill/>
        </p:spPr>
        <p:txBody>
          <a:bodyPr wrap="square" rtlCol="0">
            <a:spAutoFit/>
          </a:bodyPr>
          <a:lstStyle/>
          <a:p>
            <a:r>
              <a:rPr lang="en-US" dirty="0" smtClean="0"/>
              <a:t>273.  LINLITHGOW PALACE.</a:t>
            </a:r>
            <a:endParaRPr lang="en-US" dirty="0"/>
          </a:p>
        </p:txBody>
      </p:sp>
    </p:spTree>
    <p:extLst>
      <p:ext uri="{BB962C8B-B14F-4D97-AF65-F5344CB8AC3E}">
        <p14:creationId xmlns:p14="http://schemas.microsoft.com/office/powerpoint/2010/main" val="3034954357"/>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
            <a:ext cx="7315200" cy="4873752"/>
          </a:xfrm>
          <a:prstGeom prst="rect">
            <a:avLst/>
          </a:prstGeom>
        </p:spPr>
      </p:pic>
      <p:sp>
        <p:nvSpPr>
          <p:cNvPr id="3" name="TextBox 2"/>
          <p:cNvSpPr txBox="1"/>
          <p:nvPr/>
        </p:nvSpPr>
        <p:spPr>
          <a:xfrm>
            <a:off x="1066800" y="5638800"/>
            <a:ext cx="6705600" cy="369332"/>
          </a:xfrm>
          <a:prstGeom prst="rect">
            <a:avLst/>
          </a:prstGeom>
          <a:noFill/>
        </p:spPr>
        <p:txBody>
          <a:bodyPr wrap="square" rtlCol="0">
            <a:spAutoFit/>
          </a:bodyPr>
          <a:lstStyle/>
          <a:p>
            <a:r>
              <a:rPr lang="en-US" dirty="0" smtClean="0"/>
              <a:t>274. STERLING CASTLE</a:t>
            </a:r>
            <a:endParaRPr lang="en-US" dirty="0"/>
          </a:p>
        </p:txBody>
      </p:sp>
    </p:spTree>
    <p:extLst>
      <p:ext uri="{BB962C8B-B14F-4D97-AF65-F5344CB8AC3E}">
        <p14:creationId xmlns:p14="http://schemas.microsoft.com/office/powerpoint/2010/main" val="1945194627"/>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09600"/>
            <a:ext cx="7315200" cy="4873752"/>
          </a:xfrm>
          <a:prstGeom prst="rect">
            <a:avLst/>
          </a:prstGeom>
        </p:spPr>
      </p:pic>
      <p:sp>
        <p:nvSpPr>
          <p:cNvPr id="4" name="TextBox 3"/>
          <p:cNvSpPr txBox="1"/>
          <p:nvPr/>
        </p:nvSpPr>
        <p:spPr>
          <a:xfrm>
            <a:off x="914400" y="5715000"/>
            <a:ext cx="7315200" cy="369332"/>
          </a:xfrm>
          <a:prstGeom prst="rect">
            <a:avLst/>
          </a:prstGeom>
          <a:noFill/>
        </p:spPr>
        <p:txBody>
          <a:bodyPr wrap="square" rtlCol="0">
            <a:spAutoFit/>
          </a:bodyPr>
          <a:lstStyle/>
          <a:p>
            <a:r>
              <a:rPr lang="en-US" dirty="0" smtClean="0"/>
              <a:t>275. INCHMAHOME PRIORY</a:t>
            </a:r>
            <a:endParaRPr lang="en-US" dirty="0"/>
          </a:p>
        </p:txBody>
      </p:sp>
    </p:spTree>
    <p:extLst>
      <p:ext uri="{BB962C8B-B14F-4D97-AF65-F5344CB8AC3E}">
        <p14:creationId xmlns:p14="http://schemas.microsoft.com/office/powerpoint/2010/main" val="3473645719"/>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435" y="533400"/>
            <a:ext cx="7315200" cy="4873752"/>
          </a:xfrm>
          <a:prstGeom prst="rect">
            <a:avLst/>
          </a:prstGeom>
        </p:spPr>
      </p:pic>
      <p:sp>
        <p:nvSpPr>
          <p:cNvPr id="3" name="TextBox 2"/>
          <p:cNvSpPr txBox="1"/>
          <p:nvPr/>
        </p:nvSpPr>
        <p:spPr>
          <a:xfrm>
            <a:off x="905435" y="5791200"/>
            <a:ext cx="6866965" cy="369332"/>
          </a:xfrm>
          <a:prstGeom prst="rect">
            <a:avLst/>
          </a:prstGeom>
          <a:noFill/>
        </p:spPr>
        <p:txBody>
          <a:bodyPr wrap="square" rtlCol="0">
            <a:spAutoFit/>
          </a:bodyPr>
          <a:lstStyle/>
          <a:p>
            <a:r>
              <a:rPr lang="en-US" dirty="0" smtClean="0"/>
              <a:t>276. DUMBARTON CASTLE.</a:t>
            </a:r>
            <a:endParaRPr lang="en-US" dirty="0"/>
          </a:p>
        </p:txBody>
      </p:sp>
    </p:spTree>
    <p:extLst>
      <p:ext uri="{BB962C8B-B14F-4D97-AF65-F5344CB8AC3E}">
        <p14:creationId xmlns:p14="http://schemas.microsoft.com/office/powerpoint/2010/main" val="1426775681"/>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0"/>
            <a:ext cx="4569143" cy="6858000"/>
          </a:xfrm>
          <a:prstGeom prst="rect">
            <a:avLst/>
          </a:prstGeom>
        </p:spPr>
      </p:pic>
      <p:sp>
        <p:nvSpPr>
          <p:cNvPr id="3" name="TextBox 2"/>
          <p:cNvSpPr txBox="1"/>
          <p:nvPr/>
        </p:nvSpPr>
        <p:spPr>
          <a:xfrm>
            <a:off x="228600" y="2743200"/>
            <a:ext cx="3657600" cy="369332"/>
          </a:xfrm>
          <a:prstGeom prst="rect">
            <a:avLst/>
          </a:prstGeom>
          <a:noFill/>
        </p:spPr>
        <p:txBody>
          <a:bodyPr wrap="square" rtlCol="0">
            <a:spAutoFit/>
          </a:bodyPr>
          <a:lstStyle/>
          <a:p>
            <a:r>
              <a:rPr lang="en-US" dirty="0" smtClean="0"/>
              <a:t>277. Mary, Queen of Scots.</a:t>
            </a:r>
            <a:endParaRPr lang="en-US" dirty="0"/>
          </a:p>
        </p:txBody>
      </p:sp>
    </p:spTree>
    <p:extLst>
      <p:ext uri="{BB962C8B-B14F-4D97-AF65-F5344CB8AC3E}">
        <p14:creationId xmlns:p14="http://schemas.microsoft.com/office/powerpoint/2010/main" val="2849581370"/>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329" y="533400"/>
            <a:ext cx="7315200" cy="4873752"/>
          </a:xfrm>
          <a:prstGeom prst="rect">
            <a:avLst/>
          </a:prstGeom>
        </p:spPr>
      </p:pic>
      <p:sp>
        <p:nvSpPr>
          <p:cNvPr id="3" name="TextBox 2"/>
          <p:cNvSpPr txBox="1"/>
          <p:nvPr/>
        </p:nvSpPr>
        <p:spPr>
          <a:xfrm>
            <a:off x="1066800" y="5562600"/>
            <a:ext cx="7467600" cy="369332"/>
          </a:xfrm>
          <a:prstGeom prst="rect">
            <a:avLst/>
          </a:prstGeom>
          <a:noFill/>
        </p:spPr>
        <p:txBody>
          <a:bodyPr wrap="square" rtlCol="0">
            <a:spAutoFit/>
          </a:bodyPr>
          <a:lstStyle/>
          <a:p>
            <a:r>
              <a:rPr lang="en-US" dirty="0" smtClean="0"/>
              <a:t>278. BALVENIE CASTLE </a:t>
            </a:r>
            <a:endParaRPr lang="en-US" dirty="0"/>
          </a:p>
        </p:txBody>
      </p:sp>
    </p:spTree>
    <p:extLst>
      <p:ext uri="{BB962C8B-B14F-4D97-AF65-F5344CB8AC3E}">
        <p14:creationId xmlns:p14="http://schemas.microsoft.com/office/powerpoint/2010/main" val="30590162"/>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
            <a:ext cx="7315200" cy="4873752"/>
          </a:xfrm>
          <a:prstGeom prst="rect">
            <a:avLst/>
          </a:prstGeom>
        </p:spPr>
      </p:pic>
      <p:sp>
        <p:nvSpPr>
          <p:cNvPr id="3" name="TextBox 2"/>
          <p:cNvSpPr txBox="1"/>
          <p:nvPr/>
        </p:nvSpPr>
        <p:spPr>
          <a:xfrm>
            <a:off x="1066800" y="5638800"/>
            <a:ext cx="7086600" cy="369332"/>
          </a:xfrm>
          <a:prstGeom prst="rect">
            <a:avLst/>
          </a:prstGeom>
          <a:noFill/>
        </p:spPr>
        <p:txBody>
          <a:bodyPr wrap="square" rtlCol="0">
            <a:spAutoFit/>
          </a:bodyPr>
          <a:lstStyle/>
          <a:p>
            <a:r>
              <a:rPr lang="en-US" dirty="0" smtClean="0"/>
              <a:t>279. PALACE OF HOLYROODHOUSE</a:t>
            </a:r>
            <a:endParaRPr lang="en-US" dirty="0"/>
          </a:p>
        </p:txBody>
      </p:sp>
    </p:spTree>
    <p:extLst>
      <p:ext uri="{BB962C8B-B14F-4D97-AF65-F5344CB8AC3E}">
        <p14:creationId xmlns:p14="http://schemas.microsoft.com/office/powerpoint/2010/main" val="3262490070"/>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
            <a:ext cx="7315200" cy="4873752"/>
          </a:xfrm>
          <a:prstGeom prst="rect">
            <a:avLst/>
          </a:prstGeom>
        </p:spPr>
      </p:pic>
      <p:sp>
        <p:nvSpPr>
          <p:cNvPr id="4" name="TextBox 3"/>
          <p:cNvSpPr txBox="1"/>
          <p:nvPr/>
        </p:nvSpPr>
        <p:spPr>
          <a:xfrm>
            <a:off x="914400" y="5715000"/>
            <a:ext cx="7315200" cy="369332"/>
          </a:xfrm>
          <a:prstGeom prst="rect">
            <a:avLst/>
          </a:prstGeom>
          <a:noFill/>
        </p:spPr>
        <p:txBody>
          <a:bodyPr wrap="square" rtlCol="0">
            <a:spAutoFit/>
          </a:bodyPr>
          <a:lstStyle/>
          <a:p>
            <a:r>
              <a:rPr lang="en-US" dirty="0" smtClean="0"/>
              <a:t>280. CRAIGMILLAR CASTLE.</a:t>
            </a:r>
            <a:endParaRPr lang="en-US" dirty="0"/>
          </a:p>
        </p:txBody>
      </p:sp>
    </p:spTree>
    <p:extLst>
      <p:ext uri="{BB962C8B-B14F-4D97-AF65-F5344CB8AC3E}">
        <p14:creationId xmlns:p14="http://schemas.microsoft.com/office/powerpoint/2010/main" val="150651982"/>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
            <a:ext cx="7315200" cy="4873752"/>
          </a:xfrm>
          <a:prstGeom prst="rect">
            <a:avLst/>
          </a:prstGeom>
        </p:spPr>
      </p:pic>
      <p:sp>
        <p:nvSpPr>
          <p:cNvPr id="4" name="TextBox 3"/>
          <p:cNvSpPr txBox="1"/>
          <p:nvPr/>
        </p:nvSpPr>
        <p:spPr>
          <a:xfrm>
            <a:off x="990600" y="5638800"/>
            <a:ext cx="7467600" cy="369332"/>
          </a:xfrm>
          <a:prstGeom prst="rect">
            <a:avLst/>
          </a:prstGeom>
          <a:noFill/>
        </p:spPr>
        <p:txBody>
          <a:bodyPr wrap="square" rtlCol="0">
            <a:spAutoFit/>
          </a:bodyPr>
          <a:lstStyle/>
          <a:p>
            <a:r>
              <a:rPr lang="en-US" dirty="0" smtClean="0"/>
              <a:t>282. HERMITAGE CASTLE.</a:t>
            </a:r>
            <a:endParaRPr lang="en-US" dirty="0"/>
          </a:p>
        </p:txBody>
      </p:sp>
    </p:spTree>
    <p:extLst>
      <p:ext uri="{BB962C8B-B14F-4D97-AF65-F5344CB8AC3E}">
        <p14:creationId xmlns:p14="http://schemas.microsoft.com/office/powerpoint/2010/main" val="1345641399"/>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776" y="685800"/>
            <a:ext cx="7315200" cy="4873752"/>
          </a:xfrm>
          <a:prstGeom prst="rect">
            <a:avLst/>
          </a:prstGeom>
        </p:spPr>
      </p:pic>
      <p:sp>
        <p:nvSpPr>
          <p:cNvPr id="3" name="TextBox 2"/>
          <p:cNvSpPr txBox="1"/>
          <p:nvPr/>
        </p:nvSpPr>
        <p:spPr>
          <a:xfrm>
            <a:off x="945776" y="5867400"/>
            <a:ext cx="7315200" cy="369332"/>
          </a:xfrm>
          <a:prstGeom prst="rect">
            <a:avLst/>
          </a:prstGeom>
          <a:noFill/>
        </p:spPr>
        <p:txBody>
          <a:bodyPr wrap="square" rtlCol="0">
            <a:spAutoFit/>
          </a:bodyPr>
          <a:lstStyle/>
          <a:p>
            <a:r>
              <a:rPr lang="en-US" dirty="0" smtClean="0"/>
              <a:t>2.</a:t>
            </a:r>
            <a:r>
              <a:rPr lang="en-US" dirty="0" smtClean="0"/>
              <a:t> Edinburgh Castle – from the West End.</a:t>
            </a:r>
            <a:r>
              <a:rPr lang="en-US" dirty="0" smtClean="0"/>
              <a:t> </a:t>
            </a:r>
            <a:endParaRPr lang="en-US" dirty="0"/>
          </a:p>
        </p:txBody>
      </p:sp>
    </p:spTree>
    <p:extLst>
      <p:ext uri="{BB962C8B-B14F-4D97-AF65-F5344CB8AC3E}">
        <p14:creationId xmlns:p14="http://schemas.microsoft.com/office/powerpoint/2010/main" val="1743921402"/>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0"/>
            <a:ext cx="4569143" cy="6858000"/>
          </a:xfrm>
          <a:prstGeom prst="rect">
            <a:avLst/>
          </a:prstGeom>
        </p:spPr>
      </p:pic>
      <p:sp>
        <p:nvSpPr>
          <p:cNvPr id="3" name="TextBox 2"/>
          <p:cNvSpPr txBox="1"/>
          <p:nvPr/>
        </p:nvSpPr>
        <p:spPr>
          <a:xfrm>
            <a:off x="228600" y="2667000"/>
            <a:ext cx="3276600" cy="369332"/>
          </a:xfrm>
          <a:prstGeom prst="rect">
            <a:avLst/>
          </a:prstGeom>
          <a:noFill/>
        </p:spPr>
        <p:txBody>
          <a:bodyPr wrap="square" rtlCol="0">
            <a:spAutoFit/>
          </a:bodyPr>
          <a:lstStyle/>
          <a:p>
            <a:r>
              <a:rPr lang="en-US" dirty="0" smtClean="0"/>
              <a:t>283. LOCHLEVEN CASTLE.</a:t>
            </a:r>
            <a:endParaRPr lang="en-US" dirty="0"/>
          </a:p>
        </p:txBody>
      </p:sp>
    </p:spTree>
    <p:extLst>
      <p:ext uri="{BB962C8B-B14F-4D97-AF65-F5344CB8AC3E}">
        <p14:creationId xmlns:p14="http://schemas.microsoft.com/office/powerpoint/2010/main" val="2514257859"/>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
            <a:ext cx="7315200" cy="4873752"/>
          </a:xfrm>
          <a:prstGeom prst="rect">
            <a:avLst/>
          </a:prstGeom>
        </p:spPr>
      </p:pic>
      <p:sp>
        <p:nvSpPr>
          <p:cNvPr id="4" name="TextBox 3"/>
          <p:cNvSpPr txBox="1"/>
          <p:nvPr/>
        </p:nvSpPr>
        <p:spPr>
          <a:xfrm>
            <a:off x="990600" y="5638800"/>
            <a:ext cx="7696200" cy="369332"/>
          </a:xfrm>
          <a:prstGeom prst="rect">
            <a:avLst/>
          </a:prstGeom>
          <a:noFill/>
        </p:spPr>
        <p:txBody>
          <a:bodyPr wrap="square" rtlCol="0">
            <a:spAutoFit/>
          </a:bodyPr>
          <a:lstStyle/>
          <a:p>
            <a:r>
              <a:rPr lang="en-US" dirty="0" smtClean="0"/>
              <a:t>284. DUNDRENNAN ABBEY.</a:t>
            </a:r>
            <a:endParaRPr lang="en-US" dirty="0"/>
          </a:p>
        </p:txBody>
      </p:sp>
    </p:spTree>
    <p:extLst>
      <p:ext uri="{BB962C8B-B14F-4D97-AF65-F5344CB8AC3E}">
        <p14:creationId xmlns:p14="http://schemas.microsoft.com/office/powerpoint/2010/main" val="888568228"/>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3" name="TextBox 2"/>
          <p:cNvSpPr txBox="1"/>
          <p:nvPr/>
        </p:nvSpPr>
        <p:spPr>
          <a:xfrm>
            <a:off x="914400" y="5638800"/>
            <a:ext cx="7315200" cy="369332"/>
          </a:xfrm>
          <a:prstGeom prst="rect">
            <a:avLst/>
          </a:prstGeom>
          <a:noFill/>
        </p:spPr>
        <p:txBody>
          <a:bodyPr wrap="square" rtlCol="0">
            <a:spAutoFit/>
          </a:bodyPr>
          <a:lstStyle/>
          <a:p>
            <a:r>
              <a:rPr lang="en-US" dirty="0" smtClean="0"/>
              <a:t>T 1. Tower of London – General view from the Northwest.</a:t>
            </a:r>
            <a:endParaRPr lang="en-US" dirty="0"/>
          </a:p>
        </p:txBody>
      </p:sp>
    </p:spTree>
    <p:extLst>
      <p:ext uri="{BB962C8B-B14F-4D97-AF65-F5344CB8AC3E}">
        <p14:creationId xmlns:p14="http://schemas.microsoft.com/office/powerpoint/2010/main" val="191432896"/>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4482"/>
            <a:ext cx="4569143" cy="6858000"/>
          </a:xfrm>
          <a:prstGeom prst="rect">
            <a:avLst/>
          </a:prstGeom>
        </p:spPr>
      </p:pic>
      <p:sp>
        <p:nvSpPr>
          <p:cNvPr id="3" name="TextBox 2"/>
          <p:cNvSpPr txBox="1"/>
          <p:nvPr/>
        </p:nvSpPr>
        <p:spPr>
          <a:xfrm>
            <a:off x="228600" y="2133600"/>
            <a:ext cx="3429000" cy="646331"/>
          </a:xfrm>
          <a:prstGeom prst="rect">
            <a:avLst/>
          </a:prstGeom>
          <a:noFill/>
        </p:spPr>
        <p:txBody>
          <a:bodyPr wrap="square" rtlCol="0">
            <a:spAutoFit/>
          </a:bodyPr>
          <a:lstStyle/>
          <a:p>
            <a:r>
              <a:rPr lang="en-US" dirty="0" smtClean="0"/>
              <a:t>T 2. </a:t>
            </a:r>
            <a:r>
              <a:rPr lang="en-US" dirty="0" smtClean="0"/>
              <a:t>Tower of London – The White Tower.</a:t>
            </a:r>
            <a:endParaRPr lang="en-US" dirty="0"/>
          </a:p>
        </p:txBody>
      </p:sp>
    </p:spTree>
    <p:extLst>
      <p:ext uri="{BB962C8B-B14F-4D97-AF65-F5344CB8AC3E}">
        <p14:creationId xmlns:p14="http://schemas.microsoft.com/office/powerpoint/2010/main" val="544869077"/>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812" y="457200"/>
            <a:ext cx="7315200" cy="4873752"/>
          </a:xfrm>
          <a:prstGeom prst="rect">
            <a:avLst/>
          </a:prstGeom>
        </p:spPr>
      </p:pic>
      <p:sp>
        <p:nvSpPr>
          <p:cNvPr id="3" name="TextBox 2"/>
          <p:cNvSpPr txBox="1"/>
          <p:nvPr/>
        </p:nvSpPr>
        <p:spPr>
          <a:xfrm>
            <a:off x="838200" y="5638800"/>
            <a:ext cx="7413812" cy="369332"/>
          </a:xfrm>
          <a:prstGeom prst="rect">
            <a:avLst/>
          </a:prstGeom>
          <a:noFill/>
        </p:spPr>
        <p:txBody>
          <a:bodyPr wrap="square" rtlCol="0">
            <a:spAutoFit/>
          </a:bodyPr>
          <a:lstStyle/>
          <a:p>
            <a:r>
              <a:rPr lang="en-US" dirty="0" smtClean="0"/>
              <a:t>T 3. Tower of London, Air View</a:t>
            </a:r>
            <a:endParaRPr lang="en-US" dirty="0"/>
          </a:p>
        </p:txBody>
      </p:sp>
    </p:spTree>
    <p:extLst>
      <p:ext uri="{BB962C8B-B14F-4D97-AF65-F5344CB8AC3E}">
        <p14:creationId xmlns:p14="http://schemas.microsoft.com/office/powerpoint/2010/main" val="1906732551"/>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81000"/>
            <a:ext cx="7315200" cy="4873752"/>
          </a:xfrm>
          <a:prstGeom prst="rect">
            <a:avLst/>
          </a:prstGeom>
        </p:spPr>
      </p:pic>
      <p:sp>
        <p:nvSpPr>
          <p:cNvPr id="3" name="TextBox 2"/>
          <p:cNvSpPr txBox="1"/>
          <p:nvPr/>
        </p:nvSpPr>
        <p:spPr>
          <a:xfrm>
            <a:off x="914400" y="5562600"/>
            <a:ext cx="7543800" cy="369332"/>
          </a:xfrm>
          <a:prstGeom prst="rect">
            <a:avLst/>
          </a:prstGeom>
          <a:noFill/>
        </p:spPr>
        <p:txBody>
          <a:bodyPr wrap="square" rtlCol="0">
            <a:spAutoFit/>
          </a:bodyPr>
          <a:lstStyle/>
          <a:p>
            <a:r>
              <a:rPr lang="en-US" dirty="0" smtClean="0"/>
              <a:t>T 4. </a:t>
            </a:r>
            <a:r>
              <a:rPr lang="en-US" dirty="0" smtClean="0"/>
              <a:t>Tower of London – Yeoman Warders on Church Parade.</a:t>
            </a:r>
            <a:endParaRPr lang="en-US" dirty="0"/>
          </a:p>
        </p:txBody>
      </p:sp>
    </p:spTree>
    <p:extLst>
      <p:ext uri="{BB962C8B-B14F-4D97-AF65-F5344CB8AC3E}">
        <p14:creationId xmlns:p14="http://schemas.microsoft.com/office/powerpoint/2010/main" val="2978945628"/>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2133600"/>
            <a:ext cx="6934200" cy="769441"/>
          </a:xfrm>
          <a:prstGeom prst="rect">
            <a:avLst/>
          </a:prstGeom>
          <a:noFill/>
        </p:spPr>
        <p:txBody>
          <a:bodyPr wrap="square" rtlCol="0">
            <a:spAutoFit/>
          </a:bodyPr>
          <a:lstStyle/>
          <a:p>
            <a:r>
              <a:rPr lang="en-US" sz="4400" dirty="0" smtClean="0"/>
              <a:t>END OF SLIDE BOX 8</a:t>
            </a:r>
            <a:endParaRPr lang="en-US" sz="4400" dirty="0"/>
          </a:p>
        </p:txBody>
      </p:sp>
    </p:spTree>
    <p:extLst>
      <p:ext uri="{BB962C8B-B14F-4D97-AF65-F5344CB8AC3E}">
        <p14:creationId xmlns:p14="http://schemas.microsoft.com/office/powerpoint/2010/main" val="827179220"/>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3" name="TextBox 2"/>
          <p:cNvSpPr txBox="1"/>
          <p:nvPr/>
        </p:nvSpPr>
        <p:spPr>
          <a:xfrm>
            <a:off x="1143000" y="5638800"/>
            <a:ext cx="7315200" cy="369332"/>
          </a:xfrm>
          <a:prstGeom prst="rect">
            <a:avLst/>
          </a:prstGeom>
          <a:noFill/>
        </p:spPr>
        <p:txBody>
          <a:bodyPr wrap="square" rtlCol="0">
            <a:spAutoFit/>
          </a:bodyPr>
          <a:lstStyle/>
          <a:p>
            <a:r>
              <a:rPr lang="en-US" dirty="0" smtClean="0"/>
              <a:t>3. </a:t>
            </a:r>
            <a:r>
              <a:rPr lang="en-US" dirty="0" smtClean="0"/>
              <a:t>Edinburgh Castle -  from Johnston Terrace.</a:t>
            </a:r>
            <a:endParaRPr lang="en-US" dirty="0"/>
          </a:p>
        </p:txBody>
      </p:sp>
    </p:spTree>
    <p:extLst>
      <p:ext uri="{BB962C8B-B14F-4D97-AF65-F5344CB8AC3E}">
        <p14:creationId xmlns:p14="http://schemas.microsoft.com/office/powerpoint/2010/main" val="1194178975"/>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81000"/>
            <a:ext cx="7315200" cy="4873752"/>
          </a:xfrm>
          <a:prstGeom prst="rect">
            <a:avLst/>
          </a:prstGeom>
        </p:spPr>
      </p:pic>
      <p:sp>
        <p:nvSpPr>
          <p:cNvPr id="3" name="TextBox 2"/>
          <p:cNvSpPr txBox="1"/>
          <p:nvPr/>
        </p:nvSpPr>
        <p:spPr>
          <a:xfrm>
            <a:off x="1066800" y="5562600"/>
            <a:ext cx="6400800" cy="369332"/>
          </a:xfrm>
          <a:prstGeom prst="rect">
            <a:avLst/>
          </a:prstGeom>
          <a:noFill/>
        </p:spPr>
        <p:txBody>
          <a:bodyPr wrap="square" rtlCol="0">
            <a:spAutoFit/>
          </a:bodyPr>
          <a:lstStyle/>
          <a:p>
            <a:r>
              <a:rPr lang="en-US" dirty="0" smtClean="0"/>
              <a:t>4. </a:t>
            </a:r>
            <a:r>
              <a:rPr lang="en-US" dirty="0" smtClean="0"/>
              <a:t>Edinburgh Castle – and Espanade.</a:t>
            </a:r>
            <a:endParaRPr lang="en-US" dirty="0"/>
          </a:p>
        </p:txBody>
      </p:sp>
    </p:spTree>
    <p:extLst>
      <p:ext uri="{BB962C8B-B14F-4D97-AF65-F5344CB8AC3E}">
        <p14:creationId xmlns:p14="http://schemas.microsoft.com/office/powerpoint/2010/main" val="2656543747"/>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
            <a:ext cx="7315200" cy="4873752"/>
          </a:xfrm>
          <a:prstGeom prst="rect">
            <a:avLst/>
          </a:prstGeom>
        </p:spPr>
      </p:pic>
      <p:sp>
        <p:nvSpPr>
          <p:cNvPr id="3" name="TextBox 2"/>
          <p:cNvSpPr txBox="1"/>
          <p:nvPr/>
        </p:nvSpPr>
        <p:spPr>
          <a:xfrm>
            <a:off x="914400" y="5715000"/>
            <a:ext cx="7620000" cy="369332"/>
          </a:xfrm>
          <a:prstGeom prst="rect">
            <a:avLst/>
          </a:prstGeom>
          <a:noFill/>
        </p:spPr>
        <p:txBody>
          <a:bodyPr wrap="square" rtlCol="0">
            <a:spAutoFit/>
          </a:bodyPr>
          <a:lstStyle/>
          <a:p>
            <a:r>
              <a:rPr lang="en-US" dirty="0"/>
              <a:t>6</a:t>
            </a:r>
            <a:r>
              <a:rPr lang="en-US" dirty="0" smtClean="0"/>
              <a:t>. </a:t>
            </a:r>
            <a:r>
              <a:rPr lang="en-US" dirty="0" smtClean="0"/>
              <a:t>Edinburgh Castle – Argyle Battery.</a:t>
            </a:r>
            <a:endParaRPr lang="en-US" dirty="0"/>
          </a:p>
        </p:txBody>
      </p:sp>
    </p:spTree>
    <p:extLst>
      <p:ext uri="{BB962C8B-B14F-4D97-AF65-F5344CB8AC3E}">
        <p14:creationId xmlns:p14="http://schemas.microsoft.com/office/powerpoint/2010/main" val="1993363403"/>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024" y="533400"/>
            <a:ext cx="7315200" cy="4873752"/>
          </a:xfrm>
          <a:prstGeom prst="rect">
            <a:avLst/>
          </a:prstGeom>
        </p:spPr>
      </p:pic>
      <p:sp>
        <p:nvSpPr>
          <p:cNvPr id="3" name="TextBox 2"/>
          <p:cNvSpPr txBox="1"/>
          <p:nvPr/>
        </p:nvSpPr>
        <p:spPr>
          <a:xfrm>
            <a:off x="883024" y="5562600"/>
            <a:ext cx="7651376" cy="369332"/>
          </a:xfrm>
          <a:prstGeom prst="rect">
            <a:avLst/>
          </a:prstGeom>
          <a:noFill/>
        </p:spPr>
        <p:txBody>
          <a:bodyPr wrap="square" rtlCol="0">
            <a:spAutoFit/>
          </a:bodyPr>
          <a:lstStyle/>
          <a:p>
            <a:r>
              <a:rPr lang="en-US" dirty="0" smtClean="0"/>
              <a:t>7. </a:t>
            </a:r>
            <a:r>
              <a:rPr lang="en-US" dirty="0" smtClean="0"/>
              <a:t>Edinburgh Castle – Cemetery for Soldier’s Dogs</a:t>
            </a:r>
            <a:endParaRPr lang="en-US" dirty="0"/>
          </a:p>
        </p:txBody>
      </p:sp>
    </p:spTree>
    <p:extLst>
      <p:ext uri="{BB962C8B-B14F-4D97-AF65-F5344CB8AC3E}">
        <p14:creationId xmlns:p14="http://schemas.microsoft.com/office/powerpoint/2010/main" val="1263916934"/>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81000"/>
            <a:ext cx="7315200" cy="4873752"/>
          </a:xfrm>
          <a:prstGeom prst="rect">
            <a:avLst/>
          </a:prstGeom>
        </p:spPr>
      </p:pic>
      <p:sp>
        <p:nvSpPr>
          <p:cNvPr id="4" name="TextBox 3"/>
          <p:cNvSpPr txBox="1"/>
          <p:nvPr/>
        </p:nvSpPr>
        <p:spPr>
          <a:xfrm>
            <a:off x="914400" y="5486400"/>
            <a:ext cx="7772400" cy="369332"/>
          </a:xfrm>
          <a:prstGeom prst="rect">
            <a:avLst/>
          </a:prstGeom>
          <a:noFill/>
        </p:spPr>
        <p:txBody>
          <a:bodyPr wrap="square" rtlCol="0">
            <a:spAutoFit/>
          </a:bodyPr>
          <a:lstStyle/>
          <a:p>
            <a:r>
              <a:rPr lang="en-US" dirty="0" smtClean="0"/>
              <a:t>8. </a:t>
            </a:r>
            <a:r>
              <a:rPr lang="en-US" dirty="0" smtClean="0"/>
              <a:t>Edinburgh Castle – St. Margaret’s Chapel.</a:t>
            </a:r>
            <a:endParaRPr lang="en-US" dirty="0"/>
          </a:p>
        </p:txBody>
      </p:sp>
    </p:spTree>
    <p:extLst>
      <p:ext uri="{BB962C8B-B14F-4D97-AF65-F5344CB8AC3E}">
        <p14:creationId xmlns:p14="http://schemas.microsoft.com/office/powerpoint/2010/main" val="1596165474"/>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609600"/>
            <a:ext cx="7315200" cy="4873752"/>
          </a:xfrm>
          <a:prstGeom prst="rect">
            <a:avLst/>
          </a:prstGeom>
        </p:spPr>
      </p:pic>
      <p:sp>
        <p:nvSpPr>
          <p:cNvPr id="4" name="TextBox 3"/>
          <p:cNvSpPr txBox="1"/>
          <p:nvPr/>
        </p:nvSpPr>
        <p:spPr>
          <a:xfrm>
            <a:off x="990600" y="5715000"/>
            <a:ext cx="7086600" cy="369332"/>
          </a:xfrm>
          <a:prstGeom prst="rect">
            <a:avLst/>
          </a:prstGeom>
          <a:noFill/>
        </p:spPr>
        <p:txBody>
          <a:bodyPr wrap="square" rtlCol="0">
            <a:spAutoFit/>
          </a:bodyPr>
          <a:lstStyle/>
          <a:p>
            <a:r>
              <a:rPr lang="en-US" dirty="0" smtClean="0"/>
              <a:t>9. </a:t>
            </a:r>
            <a:r>
              <a:rPr lang="en-US" dirty="0" smtClean="0"/>
              <a:t>Edinburgh Castle – Mons Meg.</a:t>
            </a:r>
            <a:endParaRPr lang="en-US" dirty="0"/>
          </a:p>
        </p:txBody>
      </p:sp>
    </p:spTree>
    <p:extLst>
      <p:ext uri="{BB962C8B-B14F-4D97-AF65-F5344CB8AC3E}">
        <p14:creationId xmlns:p14="http://schemas.microsoft.com/office/powerpoint/2010/main" val="1260455690"/>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337</Words>
  <Application>Microsoft Office PowerPoint</Application>
  <PresentationFormat>On-screen Show (4:3)</PresentationFormat>
  <Paragraphs>37</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Carroll Lingerfelt</dc:creator>
  <cp:lastModifiedBy>Carroll Lingerfelt</cp:lastModifiedBy>
  <cp:revision>7</cp:revision>
  <dcterms:created xsi:type="dcterms:W3CDTF">2018-11-27T04:22:02Z</dcterms:created>
  <dcterms:modified xsi:type="dcterms:W3CDTF">2018-11-27T05:25:53Z</dcterms:modified>
</cp:coreProperties>
</file>