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87" r:id="rId5"/>
    <p:sldId id="28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2" r:id="rId21"/>
    <p:sldId id="273" r:id="rId22"/>
    <p:sldId id="275" r:id="rId23"/>
    <p:sldId id="276" r:id="rId24"/>
    <p:sldId id="291" r:id="rId25"/>
    <p:sldId id="277" r:id="rId26"/>
    <p:sldId id="289" r:id="rId27"/>
    <p:sldId id="278" r:id="rId28"/>
    <p:sldId id="279" r:id="rId29"/>
    <p:sldId id="284" r:id="rId30"/>
    <p:sldId id="285" r:id="rId31"/>
    <p:sldId id="286" r:id="rId32"/>
    <p:sldId id="280" r:id="rId33"/>
    <p:sldId id="281" r:id="rId34"/>
    <p:sldId id="292" r:id="rId35"/>
    <p:sldId id="282" r:id="rId36"/>
    <p:sldId id="293" r:id="rId37"/>
    <p:sldId id="294" r:id="rId38"/>
    <p:sldId id="295" r:id="rId39"/>
    <p:sldId id="296" r:id="rId40"/>
    <p:sldId id="297" r:id="rId41"/>
    <p:sldId id="298" r:id="rId42"/>
    <p:sldId id="299" r:id="rId43"/>
    <p:sldId id="283" r:id="rId44"/>
    <p:sldId id="29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8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65CBE-B653-46F3-836A-29CC316B117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269470685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65CBE-B653-46F3-836A-29CC316B117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141843475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65CBE-B653-46F3-836A-29CC316B117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13975045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65CBE-B653-46F3-836A-29CC316B117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355404780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65CBE-B653-46F3-836A-29CC316B1176}"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338416273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65CBE-B653-46F3-836A-29CC316B1176}"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127336042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65CBE-B653-46F3-836A-29CC316B1176}"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80291995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65CBE-B653-46F3-836A-29CC316B1176}"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184544668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65CBE-B653-46F3-836A-29CC316B1176}"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217431001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65CBE-B653-46F3-836A-29CC316B1176}"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234676200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65CBE-B653-46F3-836A-29CC316B1176}"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3144-8394-4611-A21B-E23F0EE94E6C}" type="slidenum">
              <a:rPr lang="en-US" smtClean="0"/>
              <a:t>‹#›</a:t>
            </a:fld>
            <a:endParaRPr lang="en-US"/>
          </a:p>
        </p:txBody>
      </p:sp>
    </p:spTree>
    <p:extLst>
      <p:ext uri="{BB962C8B-B14F-4D97-AF65-F5344CB8AC3E}">
        <p14:creationId xmlns:p14="http://schemas.microsoft.com/office/powerpoint/2010/main" val="138981561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65CBE-B653-46F3-836A-29CC316B1176}" type="datetimeFigureOut">
              <a:rPr lang="en-US" smtClean="0"/>
              <a:t>12/12/2018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D3144-8394-4611-A21B-E23F0EE94E6C}" type="slidenum">
              <a:rPr lang="en-US" smtClean="0"/>
              <a:t>‹#›</a:t>
            </a:fld>
            <a:endParaRPr lang="en-US"/>
          </a:p>
        </p:txBody>
      </p:sp>
    </p:spTree>
    <p:extLst>
      <p:ext uri="{BB962C8B-B14F-4D97-AF65-F5344CB8AC3E}">
        <p14:creationId xmlns:p14="http://schemas.microsoft.com/office/powerpoint/2010/main" val="160873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File:Mossagate.pebble.750pix.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en.wikipedia.org/wiki/File:Condor_Agate-004a.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n.wikipedia.org/wiki/File:High_Grade_Slaughter_Mountain_Arizona_Fire_Agate_Rough.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en.wikipedia.org/wiki/File:Binghamite_(Cuyuna_North_Range,_Minnesota,_USA).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735" y="279063"/>
            <a:ext cx="4495800" cy="1569660"/>
          </a:xfrm>
          <a:prstGeom prst="rect">
            <a:avLst/>
          </a:prstGeom>
          <a:noFill/>
        </p:spPr>
        <p:txBody>
          <a:bodyPr wrap="square" rtlCol="0">
            <a:spAutoFit/>
          </a:bodyPr>
          <a:lstStyle/>
          <a:p>
            <a:r>
              <a:rPr lang="en-US" sz="9600" b="1" dirty="0" smtClean="0"/>
              <a:t>AGATES</a:t>
            </a:r>
            <a:endParaRPr lang="en-US" sz="9600" b="1" dirty="0"/>
          </a:p>
        </p:txBody>
      </p:sp>
      <p:pic>
        <p:nvPicPr>
          <p:cNvPr id="1026" name="Picture 2" descr="https://upload.wikimedia.org/wikipedia/commons/f/f0/Agateb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129" y="1874460"/>
            <a:ext cx="4291012" cy="4831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10400" y="2209800"/>
            <a:ext cx="1981200" cy="707886"/>
          </a:xfrm>
          <a:prstGeom prst="rect">
            <a:avLst/>
          </a:prstGeom>
          <a:noFill/>
        </p:spPr>
        <p:txBody>
          <a:bodyPr wrap="square" rtlCol="0">
            <a:spAutoFit/>
          </a:bodyPr>
          <a:lstStyle/>
          <a:p>
            <a:r>
              <a:rPr lang="en-US" sz="2000" b="1" dirty="0" smtClean="0"/>
              <a:t>A Nice Botswana Agate</a:t>
            </a:r>
            <a:endParaRPr lang="en-US" sz="2000" b="1" dirty="0"/>
          </a:p>
        </p:txBody>
      </p:sp>
      <p:sp>
        <p:nvSpPr>
          <p:cNvPr id="5" name="TextBox 4"/>
          <p:cNvSpPr txBox="1"/>
          <p:nvPr/>
        </p:nvSpPr>
        <p:spPr>
          <a:xfrm>
            <a:off x="152400" y="2133600"/>
            <a:ext cx="2378729" cy="1323439"/>
          </a:xfrm>
          <a:prstGeom prst="rect">
            <a:avLst/>
          </a:prstGeom>
          <a:noFill/>
        </p:spPr>
        <p:txBody>
          <a:bodyPr wrap="square" rtlCol="0">
            <a:spAutoFit/>
          </a:bodyPr>
          <a:lstStyle/>
          <a:p>
            <a:r>
              <a:rPr lang="en-US" sz="2000" b="1" dirty="0" smtClean="0"/>
              <a:t>A slide Show presented by Wes Lingerfelt – January 8, 2019</a:t>
            </a:r>
            <a:endParaRPr lang="en-US" sz="20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429000"/>
            <a:ext cx="1905000" cy="1403753"/>
          </a:xfrm>
          <a:prstGeom prst="rect">
            <a:avLst/>
          </a:prstGeom>
        </p:spPr>
      </p:pic>
    </p:spTree>
    <p:extLst>
      <p:ext uri="{BB962C8B-B14F-4D97-AF65-F5344CB8AC3E}">
        <p14:creationId xmlns:p14="http://schemas.microsoft.com/office/powerpoint/2010/main" val="280492518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 irregular dark stone with a flat polished front; many white fragments of elongated, spiral, &quot;corkscrew&quot; shells seem to float in the dark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765" y="-1"/>
            <a:ext cx="5400620" cy="50503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5026862"/>
            <a:ext cx="8458200" cy="1631216"/>
          </a:xfrm>
          <a:prstGeom prst="rect">
            <a:avLst/>
          </a:prstGeom>
          <a:noFill/>
        </p:spPr>
        <p:txBody>
          <a:bodyPr wrap="square" rtlCol="0">
            <a:spAutoFit/>
          </a:bodyPr>
          <a:lstStyle/>
          <a:p>
            <a:r>
              <a:rPr lang="en-US" sz="2000" b="1" i="1" dirty="0"/>
              <a:t>Turritella agate</a:t>
            </a:r>
            <a:r>
              <a:rPr lang="en-US" sz="2000" b="1" dirty="0"/>
              <a:t> is formed from silicified fossil </a:t>
            </a:r>
            <a:r>
              <a:rPr lang="en-US" sz="2000" b="1" i="1" dirty="0"/>
              <a:t>Elimia tenera</a:t>
            </a:r>
            <a:r>
              <a:rPr lang="en-US" sz="2000" b="1" dirty="0"/>
              <a:t> (erroneously considered </a:t>
            </a:r>
            <a:r>
              <a:rPr lang="en-US" sz="2000" b="1" i="1" dirty="0"/>
              <a:t>Turritella</a:t>
            </a:r>
            <a:r>
              <a:rPr lang="en-US" sz="2000" b="1" dirty="0"/>
              <a:t>) shells. </a:t>
            </a:r>
            <a:r>
              <a:rPr lang="en-US" sz="2000" b="1" i="1" dirty="0"/>
              <a:t>E. tenera</a:t>
            </a:r>
            <a:r>
              <a:rPr lang="en-US" sz="2000" b="1" dirty="0"/>
              <a:t> are spiral freshwater gastropods having elongated, spiral shells composed of many whorls. Similarly, coral, petrified wood and other organic remains or porous rocks can also become agatized. Agatized coral is often referred to as Petoskey stone or agate.</a:t>
            </a:r>
          </a:p>
        </p:txBody>
      </p:sp>
    </p:spTree>
    <p:extLst>
      <p:ext uri="{BB962C8B-B14F-4D97-AF65-F5344CB8AC3E}">
        <p14:creationId xmlns:p14="http://schemas.microsoft.com/office/powerpoint/2010/main" val="206343296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4/4c/Crazy_Lace_Agate_-_Macro_Panor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60612"/>
            <a:ext cx="79438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5142130"/>
            <a:ext cx="3505200" cy="646331"/>
          </a:xfrm>
          <a:prstGeom prst="rect">
            <a:avLst/>
          </a:prstGeom>
          <a:noFill/>
        </p:spPr>
        <p:txBody>
          <a:bodyPr wrap="square" rtlCol="0">
            <a:spAutoFit/>
          </a:bodyPr>
          <a:lstStyle/>
          <a:p>
            <a:r>
              <a:rPr lang="en-US" sz="3600" b="1" dirty="0"/>
              <a:t>A Mexican </a:t>
            </a:r>
            <a:r>
              <a:rPr lang="en-US" sz="3600" b="1" dirty="0" smtClean="0"/>
              <a:t>Agate</a:t>
            </a:r>
            <a:endParaRPr lang="en-US" sz="3600" b="1" dirty="0"/>
          </a:p>
        </p:txBody>
      </p:sp>
    </p:spTree>
    <p:extLst>
      <p:ext uri="{BB962C8B-B14F-4D97-AF65-F5344CB8AC3E}">
        <p14:creationId xmlns:p14="http://schemas.microsoft.com/office/powerpoint/2010/main" val="338918077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thumb/2/20/Byzantine_-_The_%22Rubens_Vase%22_-_Walters_42562.jpg/800px-Byzantine_-_The_%22Rubens_Vase%22_-_Walters_425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26" y="0"/>
            <a:ext cx="6118198" cy="6740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447800"/>
            <a:ext cx="2842026" cy="3416320"/>
          </a:xfrm>
          <a:prstGeom prst="rect">
            <a:avLst/>
          </a:prstGeom>
          <a:noFill/>
        </p:spPr>
        <p:txBody>
          <a:bodyPr wrap="square" rtlCol="0">
            <a:spAutoFit/>
          </a:bodyPr>
          <a:lstStyle/>
          <a:p>
            <a:r>
              <a:rPr lang="en-US" sz="2400" b="1" dirty="0"/>
              <a:t>The "Rubens Vase" (Byzantine Empire). Carved in high relief from a single piece of agate, most likely created in an imperial workshop for a Byzantine emperor </a:t>
            </a:r>
          </a:p>
        </p:txBody>
      </p:sp>
    </p:spTree>
    <p:extLst>
      <p:ext uri="{BB962C8B-B14F-4D97-AF65-F5344CB8AC3E}">
        <p14:creationId xmlns:p14="http://schemas.microsoft.com/office/powerpoint/2010/main" val="180786111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5/54/The_Holy_Grail_of_Valenc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201" y="26894"/>
            <a:ext cx="5463246" cy="6831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676400"/>
            <a:ext cx="3313201" cy="3416320"/>
          </a:xfrm>
          <a:prstGeom prst="rect">
            <a:avLst/>
          </a:prstGeom>
          <a:noFill/>
        </p:spPr>
        <p:txBody>
          <a:bodyPr wrap="square" rtlCol="0">
            <a:spAutoFit/>
          </a:bodyPr>
          <a:lstStyle/>
          <a:p>
            <a:r>
              <a:rPr lang="en-US" sz="3600" b="1" dirty="0"/>
              <a:t>The </a:t>
            </a:r>
            <a:r>
              <a:rPr lang="en-US" sz="3600" b="1" i="1" dirty="0"/>
              <a:t>Holy Grail of Valencia</a:t>
            </a:r>
            <a:r>
              <a:rPr lang="en-US" sz="3600" b="1" dirty="0"/>
              <a:t>, the cup made from agate carved during the time of </a:t>
            </a:r>
            <a:r>
              <a:rPr lang="en-US" sz="3600" b="1" dirty="0" smtClean="0"/>
              <a:t>Christ</a:t>
            </a:r>
            <a:endParaRPr lang="en-US" sz="3600" b="1" dirty="0"/>
          </a:p>
        </p:txBody>
      </p:sp>
    </p:spTree>
    <p:extLst>
      <p:ext uri="{BB962C8B-B14F-4D97-AF65-F5344CB8AC3E}">
        <p14:creationId xmlns:p14="http://schemas.microsoft.com/office/powerpoint/2010/main" val="205298358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e/ee/Victorian_banded_agate_ear_r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178" y="0"/>
            <a:ext cx="458844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905000"/>
            <a:ext cx="4191000" cy="1323439"/>
          </a:xfrm>
          <a:prstGeom prst="rect">
            <a:avLst/>
          </a:prstGeom>
          <a:noFill/>
        </p:spPr>
        <p:txBody>
          <a:bodyPr wrap="square" rtlCol="0">
            <a:spAutoFit/>
          </a:bodyPr>
          <a:lstStyle/>
          <a:p>
            <a:r>
              <a:rPr lang="en-US" sz="4000" b="1" dirty="0"/>
              <a:t>Victorian banded agate ear </a:t>
            </a:r>
            <a:r>
              <a:rPr lang="en-US" sz="4000" b="1" dirty="0" smtClean="0"/>
              <a:t>rings.</a:t>
            </a:r>
            <a:endParaRPr lang="en-US" sz="4000" b="1" dirty="0"/>
          </a:p>
        </p:txBody>
      </p:sp>
    </p:spTree>
    <p:extLst>
      <p:ext uri="{BB962C8B-B14F-4D97-AF65-F5344CB8AC3E}">
        <p14:creationId xmlns:p14="http://schemas.microsoft.com/office/powerpoint/2010/main" val="361866799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304800" y="4114800"/>
            <a:ext cx="8610600" cy="1815882"/>
          </a:xfrm>
          <a:prstGeom prst="rect">
            <a:avLst/>
          </a:prstGeom>
        </p:spPr>
        <p:txBody>
          <a:bodyPr wrap="square">
            <a:spAutoFit/>
          </a:bodyPr>
          <a:lstStyle/>
          <a:p>
            <a:r>
              <a:rPr lang="en-US" sz="2800" b="1" dirty="0"/>
              <a:t>Included matter of a green, golden, red, black or other color or combinations embedded in the chalcedony and disposed in filaments and other forms suggestive of vegetable growth, gives rise to dendritic or moss agate</a:t>
            </a:r>
          </a:p>
        </p:txBody>
      </p:sp>
      <p:pic>
        <p:nvPicPr>
          <p:cNvPr id="9219" name="Picture 3" descr="https://upload.wikimedia.org/wikipedia/commons/thumb/f/f2/Mossagate.pebble.750pix.jpg/220px-Mossagate.pebble.750pi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6200"/>
            <a:ext cx="39624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4210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43" name="Picture 3" descr="https://upload.wikimedia.org/wikipedia/commons/thumb/7/7c/Enhydros.jpg/220px-Enhyd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983"/>
            <a:ext cx="5486400" cy="45387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257800"/>
            <a:ext cx="8534400" cy="369332"/>
          </a:xfrm>
          <a:prstGeom prst="rect">
            <a:avLst/>
          </a:prstGeom>
          <a:noFill/>
        </p:spPr>
        <p:txBody>
          <a:bodyPr wrap="square" rtlCol="0">
            <a:spAutoFit/>
          </a:bodyPr>
          <a:lstStyle/>
          <a:p>
            <a:endParaRPr lang="en-US" dirty="0"/>
          </a:p>
        </p:txBody>
      </p:sp>
      <p:sp>
        <p:nvSpPr>
          <p:cNvPr id="6" name="TextBox 5"/>
          <p:cNvSpPr txBox="1"/>
          <p:nvPr/>
        </p:nvSpPr>
        <p:spPr>
          <a:xfrm>
            <a:off x="0" y="4596080"/>
            <a:ext cx="9144000" cy="1938992"/>
          </a:xfrm>
          <a:prstGeom prst="rect">
            <a:avLst/>
          </a:prstGeom>
          <a:noFill/>
        </p:spPr>
        <p:txBody>
          <a:bodyPr wrap="square" rtlCol="0">
            <a:spAutoFit/>
          </a:bodyPr>
          <a:lstStyle/>
          <a:p>
            <a:r>
              <a:rPr lang="en-US" sz="2400" b="1" dirty="0"/>
              <a:t>Enhydro agates are nodules, agates, or geodes with water trapped inside its cavity</a:t>
            </a:r>
            <a:r>
              <a:rPr lang="en-US" sz="2400" b="1" dirty="0" smtClean="0"/>
              <a:t>.</a:t>
            </a:r>
            <a:r>
              <a:rPr lang="en-US" sz="2400" b="1" baseline="30000" dirty="0"/>
              <a:t> </a:t>
            </a:r>
            <a:r>
              <a:rPr lang="en-US" sz="2400" b="1" baseline="30000" dirty="0" smtClean="0"/>
              <a:t> </a:t>
            </a:r>
            <a:r>
              <a:rPr lang="en-US" sz="2400" b="1" dirty="0" smtClean="0"/>
              <a:t>Enhydros </a:t>
            </a:r>
            <a:r>
              <a:rPr lang="en-US" sz="2400" b="1" dirty="0"/>
              <a:t>are closely related to fluid inclusions, but are composed of chalcedony. The formation of enhydros is still an ongoing process, with specimens dated back to the Eocene Epoch</a:t>
            </a:r>
            <a:r>
              <a:rPr lang="en-US" sz="2400" b="1" dirty="0" smtClean="0"/>
              <a:t>. </a:t>
            </a:r>
            <a:r>
              <a:rPr lang="en-US" sz="2400" b="1" dirty="0"/>
              <a:t>They are commonly found in areas with volcanic rock</a:t>
            </a:r>
          </a:p>
        </p:txBody>
      </p:sp>
    </p:spTree>
    <p:extLst>
      <p:ext uri="{BB962C8B-B14F-4D97-AF65-F5344CB8AC3E}">
        <p14:creationId xmlns:p14="http://schemas.microsoft.com/office/powerpoint/2010/main" val="280528112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8229600" cy="5078313"/>
          </a:xfrm>
          <a:prstGeom prst="rect">
            <a:avLst/>
          </a:prstGeom>
          <a:noFill/>
        </p:spPr>
        <p:txBody>
          <a:bodyPr wrap="square" rtlCol="0">
            <a:spAutoFit/>
          </a:bodyPr>
          <a:lstStyle/>
          <a:p>
            <a:r>
              <a:rPr lang="en-US" sz="3600" b="1" dirty="0"/>
              <a:t>Other types of included matter deposited during agate-building include sagenitic growths (radial mineral </a:t>
            </a:r>
            <a:r>
              <a:rPr lang="en-US" sz="3600" b="1" dirty="0" smtClean="0"/>
              <a:t>crystals such as Goethite) </a:t>
            </a:r>
            <a:r>
              <a:rPr lang="en-US" sz="3600" b="1" dirty="0"/>
              <a:t>and chunks of entrapped detritus (such as sand, ash, or mud). Occasionally agate fills a void left by decomposed vegetative material such as a tree limb or root and is called limb cast agate due to its appearance.</a:t>
            </a:r>
          </a:p>
        </p:txBody>
      </p:sp>
    </p:spTree>
    <p:extLst>
      <p:ext uri="{BB962C8B-B14F-4D97-AF65-F5344CB8AC3E}">
        <p14:creationId xmlns:p14="http://schemas.microsoft.com/office/powerpoint/2010/main" val="164996608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36" y="381000"/>
            <a:ext cx="8001000" cy="6186309"/>
          </a:xfrm>
          <a:prstGeom prst="rect">
            <a:avLst/>
          </a:prstGeom>
          <a:noFill/>
        </p:spPr>
        <p:txBody>
          <a:bodyPr wrap="square" rtlCol="0">
            <a:spAutoFit/>
          </a:bodyPr>
          <a:lstStyle/>
          <a:p>
            <a:r>
              <a:rPr lang="en-US" sz="3600" b="1" i="1" dirty="0"/>
              <a:t>Coldwater Agates</a:t>
            </a:r>
            <a:r>
              <a:rPr lang="en-US" sz="3600" b="1" dirty="0"/>
              <a:t> such as the Lake Michigan Cloud Agate, did not form under volcanic processes, and instead formed within the limestone and dolostone bedrock of ancient oceans. Like volcanic-origin agates, </a:t>
            </a:r>
            <a:r>
              <a:rPr lang="en-US" sz="3600" b="1" i="1" dirty="0"/>
              <a:t>Coldwater Agates" formed from silica gels that lined pockets and seams within the bedrock. These agates are typically less colorful, with banded lines of grey and white chalcedony</a:t>
            </a:r>
            <a:endParaRPr lang="en-US" sz="3600" b="1" dirty="0"/>
          </a:p>
        </p:txBody>
      </p:sp>
    </p:spTree>
    <p:extLst>
      <p:ext uri="{BB962C8B-B14F-4D97-AF65-F5344CB8AC3E}">
        <p14:creationId xmlns:p14="http://schemas.microsoft.com/office/powerpoint/2010/main" val="286081406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84667"/>
            <a:ext cx="4965700" cy="662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584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 y="13447"/>
            <a:ext cx="9144000" cy="6858000"/>
          </a:xfrm>
          <a:prstGeom prst="rect">
            <a:avLst/>
          </a:prstGeom>
        </p:spPr>
      </p:pic>
    </p:spTree>
    <p:extLst>
      <p:ext uri="{BB962C8B-B14F-4D97-AF65-F5344CB8AC3E}">
        <p14:creationId xmlns:p14="http://schemas.microsoft.com/office/powerpoint/2010/main" val="153329991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239000" cy="5632311"/>
          </a:xfrm>
          <a:prstGeom prst="rect">
            <a:avLst/>
          </a:prstGeom>
          <a:noFill/>
        </p:spPr>
        <p:txBody>
          <a:bodyPr wrap="square" rtlCol="0">
            <a:spAutoFit/>
          </a:bodyPr>
          <a:lstStyle/>
          <a:p>
            <a:r>
              <a:rPr lang="en-US" sz="3600" b="1" dirty="0"/>
              <a:t>Certain stones, when examined in thin sections by transmitted light, show a diffraction spectrum due to the extreme delicacy of the successive bands, whence they are termed </a:t>
            </a:r>
            <a:r>
              <a:rPr lang="en-US" sz="3600" b="1" i="1" dirty="0" smtClean="0"/>
              <a:t>rainbow or Iris </a:t>
            </a:r>
            <a:r>
              <a:rPr lang="en-US" sz="3600" b="1" i="1" dirty="0"/>
              <a:t>agates</a:t>
            </a:r>
            <a:r>
              <a:rPr lang="en-US" sz="3600" b="1" dirty="0"/>
              <a:t>. Often agate coexists with layers or masses of opal, jasper or crystalline quartz due to ambient variations during the formation process.</a:t>
            </a:r>
          </a:p>
        </p:txBody>
      </p:sp>
    </p:spTree>
    <p:extLst>
      <p:ext uri="{BB962C8B-B14F-4D97-AF65-F5344CB8AC3E}">
        <p14:creationId xmlns:p14="http://schemas.microsoft.com/office/powerpoint/2010/main" val="321571974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farm9.staticflickr.com/8156/7151366803_12f0e7f54b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90" y="457200"/>
            <a:ext cx="7658510" cy="556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95902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3400"/>
            <a:ext cx="4077119" cy="707886"/>
          </a:xfrm>
          <a:prstGeom prst="rect">
            <a:avLst/>
          </a:prstGeom>
          <a:noFill/>
        </p:spPr>
        <p:txBody>
          <a:bodyPr wrap="square" rtlCol="0">
            <a:spAutoFit/>
          </a:bodyPr>
          <a:lstStyle/>
          <a:p>
            <a:r>
              <a:rPr lang="en-US" sz="4000" b="1" dirty="0" smtClean="0"/>
              <a:t>Brazilian Agate</a:t>
            </a:r>
            <a:endParaRPr lang="en-US" sz="4000" b="1" dirty="0"/>
          </a:p>
        </p:txBody>
      </p:sp>
      <p:pic>
        <p:nvPicPr>
          <p:cNvPr id="13314" name="Picture 2" descr="Beverly Oaks Set of 25 Multi Colored Agate Slices Exclusive with Certificate of Authent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46" y="1241286"/>
            <a:ext cx="5591889" cy="559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83445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153400" cy="4524315"/>
          </a:xfrm>
          <a:prstGeom prst="rect">
            <a:avLst/>
          </a:prstGeom>
          <a:noFill/>
        </p:spPr>
        <p:txBody>
          <a:bodyPr wrap="square" rtlCol="0">
            <a:spAutoFit/>
          </a:bodyPr>
          <a:lstStyle/>
          <a:p>
            <a:r>
              <a:rPr lang="en-US" sz="3200" b="1" i="1" dirty="0"/>
              <a:t>Polyhedroid agate</a:t>
            </a:r>
            <a:r>
              <a:rPr lang="en-US" sz="3200" b="1" dirty="0"/>
              <a:t> is agate which has grown in a flat-sided shape similar to a polyhedron</a:t>
            </a:r>
            <a:r>
              <a:rPr lang="en-US" sz="3200" b="1" dirty="0" smtClean="0"/>
              <a:t>.</a:t>
            </a:r>
            <a:r>
              <a:rPr lang="en-US" sz="3200" b="1" baseline="30000" dirty="0" smtClean="0"/>
              <a:t> </a:t>
            </a:r>
            <a:r>
              <a:rPr lang="en-US" sz="3200" b="1" dirty="0" smtClean="0"/>
              <a:t>When </a:t>
            </a:r>
            <a:r>
              <a:rPr lang="en-US" sz="3200" b="1" dirty="0"/>
              <a:t>sliced, it often shows a characteristic layering of concentric polygons. Polyhedroid agate is thought to be found only in Paraíba State, Brazil. It has been suggested that growth is not crystallographically controlled but is due to the filling-in of spaces between pre-existing crystals which have since </a:t>
            </a:r>
            <a:r>
              <a:rPr lang="en-US" sz="3200" b="1" dirty="0" smtClean="0"/>
              <a:t>dissolved.</a:t>
            </a:r>
            <a:endParaRPr lang="en-US" sz="3200" b="1" dirty="0"/>
          </a:p>
        </p:txBody>
      </p:sp>
    </p:spTree>
    <p:extLst>
      <p:ext uri="{BB962C8B-B14F-4D97-AF65-F5344CB8AC3E}">
        <p14:creationId xmlns:p14="http://schemas.microsoft.com/office/powerpoint/2010/main" val="227502521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sailorenergy.net/Agates/AgatesBrazilPolyhedroids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8" y="882580"/>
            <a:ext cx="9100602" cy="48324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5715000"/>
            <a:ext cx="5105400" cy="523220"/>
          </a:xfrm>
          <a:prstGeom prst="rect">
            <a:avLst/>
          </a:prstGeom>
          <a:noFill/>
        </p:spPr>
        <p:txBody>
          <a:bodyPr wrap="square" rtlCol="0">
            <a:spAutoFit/>
          </a:bodyPr>
          <a:lstStyle/>
          <a:p>
            <a:r>
              <a:rPr lang="en-US" sz="2800" b="1" dirty="0" smtClean="0"/>
              <a:t>POLYHEDROID AGATE</a:t>
            </a:r>
            <a:endParaRPr lang="en-US" sz="2800" b="1" dirty="0"/>
          </a:p>
        </p:txBody>
      </p:sp>
    </p:spTree>
    <p:extLst>
      <p:ext uri="{BB962C8B-B14F-4D97-AF65-F5344CB8AC3E}">
        <p14:creationId xmlns:p14="http://schemas.microsoft.com/office/powerpoint/2010/main" val="330642193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4339" name="Picture 3" descr="https://upload.wikimedia.org/wikipedia/commons/thumb/4/4b/Condor_Agate-004a.jpg/220px-Condor_Agate-004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040" y="152400"/>
            <a:ext cx="4181539" cy="27940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7930" y="3048000"/>
            <a:ext cx="8101270" cy="3539430"/>
          </a:xfrm>
          <a:prstGeom prst="rect">
            <a:avLst/>
          </a:prstGeom>
          <a:noFill/>
        </p:spPr>
        <p:txBody>
          <a:bodyPr wrap="square" rtlCol="0">
            <a:spAutoFit/>
          </a:bodyPr>
          <a:lstStyle/>
          <a:p>
            <a:r>
              <a:rPr lang="en-US" sz="3200" b="1" dirty="0"/>
              <a:t>Condor agate was discovered and named by Luis de los Santos in 1993. It is found in the mountains near San Rafael, in Mendoza Province, Argentina. This agate exhibits colorful bands and patterns, and has become a popular stone among collectors and jewelry </a:t>
            </a:r>
            <a:r>
              <a:rPr lang="en-US" sz="3200" b="1" dirty="0" smtClean="0"/>
              <a:t>designers.</a:t>
            </a:r>
            <a:endParaRPr lang="en-US" sz="3200" b="1" dirty="0"/>
          </a:p>
        </p:txBody>
      </p:sp>
    </p:spTree>
    <p:extLst>
      <p:ext uri="{BB962C8B-B14F-4D97-AF65-F5344CB8AC3E}">
        <p14:creationId xmlns:p14="http://schemas.microsoft.com/office/powerpoint/2010/main" val="199720569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7924800" cy="6001643"/>
          </a:xfrm>
          <a:prstGeom prst="rect">
            <a:avLst/>
          </a:prstGeom>
          <a:noFill/>
        </p:spPr>
        <p:txBody>
          <a:bodyPr wrap="square" rtlCol="0">
            <a:spAutoFit/>
          </a:bodyPr>
          <a:lstStyle/>
          <a:p>
            <a:r>
              <a:rPr lang="en-US" sz="3200" b="1" dirty="0" smtClean="0"/>
              <a:t>Fire agate, a variety of chalcedony, is a semi-precious natural gemstone discovered so far only in certain areas of central and northern Mexico and the southwestern United States (New Mexico, Arizona and California). Approximately 24-36 million years ago these areas were subjected to massive volcanic activity during the Tertiary Period. The fire agates were formed during this period of volcanism when hot water, saturated with silica and iron oxide, repeatedly filled cracks and bubbles in the surrounding rock.</a:t>
            </a:r>
            <a:endParaRPr lang="en-US" sz="3200" b="1" dirty="0"/>
          </a:p>
        </p:txBody>
      </p:sp>
    </p:spTree>
    <p:extLst>
      <p:ext uri="{BB962C8B-B14F-4D97-AF65-F5344CB8AC3E}">
        <p14:creationId xmlns:p14="http://schemas.microsoft.com/office/powerpoint/2010/main" val="188780407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363" name="Picture 3" descr="High Grade Slaughter Mountain Arizona Fire Agate Roug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76" y="0"/>
            <a:ext cx="7320824" cy="68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8382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6387" name="Picture 3" descr="https://upload.wikimedia.org/wikipedia/commons/thumb/b/b3/Binghamite_%28Cuyuna_North_Range%2C_Minnesota%2C_USA%29.jpg/220px-Binghamite_%28Cuyuna_North_Range%2C_Minnesota%2C_USA%2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80386"/>
            <a:ext cx="5468114" cy="4101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1549" y="4267200"/>
            <a:ext cx="7696200" cy="2246769"/>
          </a:xfrm>
          <a:prstGeom prst="rect">
            <a:avLst/>
          </a:prstGeom>
          <a:noFill/>
        </p:spPr>
        <p:txBody>
          <a:bodyPr wrap="square" rtlCol="0">
            <a:spAutoFit/>
          </a:bodyPr>
          <a:lstStyle/>
          <a:p>
            <a:r>
              <a:rPr lang="en-US" sz="2800" b="1" dirty="0"/>
              <a:t>Binghamite</a:t>
            </a:r>
            <a:r>
              <a:rPr lang="en-US" sz="2800" dirty="0"/>
              <a:t> </a:t>
            </a:r>
            <a:r>
              <a:rPr lang="en-US" sz="2800" b="1" dirty="0"/>
              <a:t>(also called silkstone and cuyunite) is a type of agate stone found only on the Cuyuna iron range (near Crosby) in Crow Wing County, Minnesota. The formation of the stone occurs near deposits of </a:t>
            </a:r>
            <a:r>
              <a:rPr lang="en-US" sz="2800" b="1" dirty="0" smtClean="0"/>
              <a:t>iron ore</a:t>
            </a:r>
            <a:r>
              <a:rPr lang="en-US" sz="2800" b="1" dirty="0"/>
              <a:t>.</a:t>
            </a:r>
          </a:p>
        </p:txBody>
      </p:sp>
    </p:spTree>
    <p:extLst>
      <p:ext uri="{BB962C8B-B14F-4D97-AF65-F5344CB8AC3E}">
        <p14:creationId xmlns:p14="http://schemas.microsoft.com/office/powerpoint/2010/main" val="33609155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lue 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3810000" cy="3686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709621"/>
            <a:ext cx="8382000" cy="2677656"/>
          </a:xfrm>
          <a:prstGeom prst="rect">
            <a:avLst/>
          </a:prstGeom>
          <a:noFill/>
        </p:spPr>
        <p:txBody>
          <a:bodyPr wrap="square" rtlCol="0">
            <a:spAutoFit/>
          </a:bodyPr>
          <a:lstStyle/>
          <a:p>
            <a:r>
              <a:rPr lang="en-US" sz="2800" b="1" dirty="0"/>
              <a:t>Blue Lace Agate has a soft, soothing elegance; like sky-blue waters released from winter's grasp. Its graceful, circular design has a stimulating, positive effect on emotions and attitude. It is not a stone of protection, but rather of encouragement and support. Its circular flowing energy calms, uplifts and elevates.</a:t>
            </a:r>
          </a:p>
        </p:txBody>
      </p:sp>
    </p:spTree>
    <p:extLst>
      <p:ext uri="{BB962C8B-B14F-4D97-AF65-F5344CB8AC3E}">
        <p14:creationId xmlns:p14="http://schemas.microsoft.com/office/powerpoint/2010/main" val="247172745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2671" y="914400"/>
            <a:ext cx="7162800" cy="5016758"/>
          </a:xfrm>
          <a:prstGeom prst="rect">
            <a:avLst/>
          </a:prstGeom>
          <a:noFill/>
        </p:spPr>
        <p:txBody>
          <a:bodyPr wrap="square" rtlCol="0">
            <a:spAutoFit/>
          </a:bodyPr>
          <a:lstStyle/>
          <a:p>
            <a:r>
              <a:rPr lang="en-US" sz="3200" b="1" dirty="0"/>
              <a:t>Etymology and H</a:t>
            </a:r>
            <a:r>
              <a:rPr lang="en-US" sz="3200" b="1" dirty="0" smtClean="0"/>
              <a:t>istory - </a:t>
            </a:r>
            <a:endParaRPr lang="en-US" sz="3200" b="1" dirty="0"/>
          </a:p>
          <a:p>
            <a:r>
              <a:rPr lang="en-US" sz="3200" b="1" dirty="0"/>
              <a:t>The stone was given its name by Theophrastus, a Greek philosopher and naturalist, who discovered the stone along the shore line of the river Achates (Ancient </a:t>
            </a:r>
            <a:r>
              <a:rPr lang="en-US" sz="3200" b="1" dirty="0" smtClean="0"/>
              <a:t>Greek) in Sicily, </a:t>
            </a:r>
            <a:r>
              <a:rPr lang="en-US" sz="3200" b="1" dirty="0"/>
              <a:t>sometime between the 4th and 3rd centuries </a:t>
            </a:r>
            <a:r>
              <a:rPr lang="en-US" sz="3200" b="1" dirty="0" smtClean="0"/>
              <a:t>BC. </a:t>
            </a:r>
            <a:r>
              <a:rPr lang="en-US" sz="3200" b="1" dirty="0"/>
              <a:t>Colorful agates and other chalcedonies were obtained over 3,000 years ago from the Achates River, now called </a:t>
            </a:r>
            <a:r>
              <a:rPr lang="en-US" sz="3200" b="1" dirty="0" smtClean="0"/>
              <a:t>Dirillo.</a:t>
            </a:r>
            <a:endParaRPr lang="en-US" sz="3200" b="1" dirty="0"/>
          </a:p>
        </p:txBody>
      </p:sp>
    </p:spTree>
    <p:extLst>
      <p:ext uri="{BB962C8B-B14F-4D97-AF65-F5344CB8AC3E}">
        <p14:creationId xmlns:p14="http://schemas.microsoft.com/office/powerpoint/2010/main" val="62830147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aguna A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000500"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000500"/>
            <a:ext cx="8534400" cy="2677656"/>
          </a:xfrm>
          <a:prstGeom prst="rect">
            <a:avLst/>
          </a:prstGeom>
          <a:noFill/>
        </p:spPr>
        <p:txBody>
          <a:bodyPr wrap="square" rtlCol="0">
            <a:spAutoFit/>
          </a:bodyPr>
          <a:lstStyle/>
          <a:p>
            <a:r>
              <a:rPr lang="en-US" sz="2800" b="1" dirty="0"/>
              <a:t>Laguna Agate is the most highly praised banded agate in the world. It is known for its extremely tight banding and vibrant shades of red and scarlet. Laguna Agate is found in an area covering roughly four square miles in a remote mountain range in the state of Chihuahua, Mexico.</a:t>
            </a:r>
          </a:p>
        </p:txBody>
      </p:sp>
    </p:spTree>
    <p:extLst>
      <p:ext uri="{BB962C8B-B14F-4D97-AF65-F5344CB8AC3E}">
        <p14:creationId xmlns:p14="http://schemas.microsoft.com/office/powerpoint/2010/main" val="290632719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oss A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2"/>
            <a:ext cx="4000500" cy="3648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7442" y="3667334"/>
            <a:ext cx="8077200" cy="2677656"/>
          </a:xfrm>
          <a:prstGeom prst="rect">
            <a:avLst/>
          </a:prstGeom>
          <a:noFill/>
        </p:spPr>
        <p:txBody>
          <a:bodyPr wrap="square" rtlCol="0">
            <a:spAutoFit/>
          </a:bodyPr>
          <a:lstStyle/>
          <a:p>
            <a:r>
              <a:rPr lang="en-US" sz="2400" b="1" dirty="0"/>
              <a:t>Moss Agate is not banded, and therefore not strictly an Agate in scientific terms; but is included in the Agate family. Agate is a variety of Chalcedony, a mineral of the Quartz family. It is clear to milky white, with dendritic inclusions of manganese or iron that has grown into patterns similar to moss or lichen. Spots of red may occur in some specimens, and occasionally the crystal is dark green with bluish inclusions. </a:t>
            </a:r>
          </a:p>
        </p:txBody>
      </p:sp>
    </p:spTree>
    <p:extLst>
      <p:ext uri="{BB962C8B-B14F-4D97-AF65-F5344CB8AC3E}">
        <p14:creationId xmlns:p14="http://schemas.microsoft.com/office/powerpoint/2010/main" val="409511054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924800" cy="5632311"/>
          </a:xfrm>
          <a:prstGeom prst="rect">
            <a:avLst/>
          </a:prstGeom>
          <a:noFill/>
        </p:spPr>
        <p:txBody>
          <a:bodyPr wrap="square" rtlCol="0">
            <a:spAutoFit/>
          </a:bodyPr>
          <a:lstStyle/>
          <a:p>
            <a:r>
              <a:rPr lang="en-US" sz="3600" b="1" dirty="0"/>
              <a:t>Industrial uses of agate exploit its hardness, ability to retain a highly polished surface finish and resistance to chemical attack. It has traditionally been used to make knife-edge bearings for laboratory balances and precision pendulums, and sometimes to make mortars and pestles to crush and mix chemicals. It has also been used for centuries for leather burnishing tools.</a:t>
            </a:r>
          </a:p>
        </p:txBody>
      </p:sp>
    </p:spTree>
    <p:extLst>
      <p:ext uri="{BB962C8B-B14F-4D97-AF65-F5344CB8AC3E}">
        <p14:creationId xmlns:p14="http://schemas.microsoft.com/office/powerpoint/2010/main" val="191208877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620000" cy="5078313"/>
          </a:xfrm>
          <a:prstGeom prst="rect">
            <a:avLst/>
          </a:prstGeom>
          <a:noFill/>
        </p:spPr>
        <p:txBody>
          <a:bodyPr wrap="square" rtlCol="0">
            <a:spAutoFit/>
          </a:bodyPr>
          <a:lstStyle/>
          <a:p>
            <a:r>
              <a:rPr lang="en-US" sz="3600" b="1" dirty="0"/>
              <a:t>The decorative arts use it to make ornaments such as pins, brooches or other types of </a:t>
            </a:r>
            <a:r>
              <a:rPr lang="en-US" sz="3600" b="1" dirty="0" smtClean="0"/>
              <a:t>jewelry, </a:t>
            </a:r>
            <a:r>
              <a:rPr lang="en-US" sz="3600" b="1" dirty="0"/>
              <a:t>paper knives, inkstands, marbles and seals. Agate is also still used today for decorative displays, cabochons, beads, carvings and Intarsia art as well as face-polished and tumble-polished specimens of varying size and origin.</a:t>
            </a:r>
          </a:p>
        </p:txBody>
      </p:sp>
    </p:spTree>
    <p:extLst>
      <p:ext uri="{BB962C8B-B14F-4D97-AF65-F5344CB8AC3E}">
        <p14:creationId xmlns:p14="http://schemas.microsoft.com/office/powerpoint/2010/main" val="401223821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ollectingfishingtackle.com/trout-hooks/vintage-polished/thumbnails/600/37110658253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4624"/>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5334000"/>
            <a:ext cx="3048000" cy="584775"/>
          </a:xfrm>
          <a:prstGeom prst="rect">
            <a:avLst/>
          </a:prstGeom>
          <a:noFill/>
        </p:spPr>
        <p:txBody>
          <a:bodyPr wrap="square" rtlCol="0">
            <a:spAutoFit/>
          </a:bodyPr>
          <a:lstStyle/>
          <a:p>
            <a:r>
              <a:rPr lang="en-US" sz="3200" b="1" dirty="0" smtClean="0"/>
              <a:t>AGATE BEADS</a:t>
            </a:r>
            <a:endParaRPr lang="en-US" sz="3200" b="1" dirty="0"/>
          </a:p>
        </p:txBody>
      </p:sp>
    </p:spTree>
    <p:extLst>
      <p:ext uri="{BB962C8B-B14F-4D97-AF65-F5344CB8AC3E}">
        <p14:creationId xmlns:p14="http://schemas.microsoft.com/office/powerpoint/2010/main" val="389137669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502" y="457200"/>
            <a:ext cx="8249697" cy="5693866"/>
          </a:xfrm>
          <a:prstGeom prst="rect">
            <a:avLst/>
          </a:prstGeom>
          <a:noFill/>
        </p:spPr>
        <p:txBody>
          <a:bodyPr wrap="square" rtlCol="0">
            <a:spAutoFit/>
          </a:bodyPr>
          <a:lstStyle/>
          <a:p>
            <a:r>
              <a:rPr lang="en-US" sz="2800" b="1" dirty="0"/>
              <a:t>Idar-Oberstein was one of the centers which made use of agate on an industrial scale. Where in the beginning locally found agates were used to make all types of objects for the European market, this became a globalized business around the turn of the 20th century: Idar-Oberstein imported large quantities of agate from Brazil, as ship's ballast. Making use of a variety of proprietary chemical processes, they produced colored beads that were sold around the </a:t>
            </a:r>
            <a:r>
              <a:rPr lang="en-US" sz="2800" b="1" dirty="0" smtClean="0"/>
              <a:t>globe.</a:t>
            </a:r>
            <a:r>
              <a:rPr lang="en-US" sz="2800" b="1" baseline="30000" dirty="0"/>
              <a:t> </a:t>
            </a:r>
            <a:r>
              <a:rPr lang="en-US" sz="2800" b="1" dirty="0" smtClean="0"/>
              <a:t> Agates </a:t>
            </a:r>
            <a:r>
              <a:rPr lang="en-US" sz="2800" b="1" dirty="0"/>
              <a:t>have long been used in arts and crafts. The sanctuary of a Presbyterian church in Yachats, Oregon, has six windows with panes made of agates collected from the local beaches.</a:t>
            </a:r>
          </a:p>
        </p:txBody>
      </p:sp>
    </p:spTree>
    <p:extLst>
      <p:ext uri="{BB962C8B-B14F-4D97-AF65-F5344CB8AC3E}">
        <p14:creationId xmlns:p14="http://schemas.microsoft.com/office/powerpoint/2010/main" val="183215725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752600"/>
            <a:ext cx="6477000" cy="707886"/>
          </a:xfrm>
          <a:prstGeom prst="rect">
            <a:avLst/>
          </a:prstGeom>
          <a:noFill/>
        </p:spPr>
        <p:txBody>
          <a:bodyPr wrap="square" rtlCol="0">
            <a:spAutoFit/>
          </a:bodyPr>
          <a:lstStyle/>
          <a:p>
            <a:r>
              <a:rPr lang="en-US" sz="4000" dirty="0" smtClean="0"/>
              <a:t>What can you do with Agate?</a:t>
            </a:r>
            <a:endParaRPr lang="en-US" sz="4000" dirty="0"/>
          </a:p>
        </p:txBody>
      </p:sp>
      <p:sp>
        <p:nvSpPr>
          <p:cNvPr id="3" name="TextBox 2"/>
          <p:cNvSpPr txBox="1"/>
          <p:nvPr/>
        </p:nvSpPr>
        <p:spPr>
          <a:xfrm>
            <a:off x="1295400" y="2971800"/>
            <a:ext cx="7239000" cy="3170099"/>
          </a:xfrm>
          <a:prstGeom prst="rect">
            <a:avLst/>
          </a:prstGeom>
          <a:noFill/>
        </p:spPr>
        <p:txBody>
          <a:bodyPr wrap="square" rtlCol="0">
            <a:spAutoFit/>
          </a:bodyPr>
          <a:lstStyle/>
          <a:p>
            <a:r>
              <a:rPr lang="en-US" sz="4000" dirty="0" smtClean="0"/>
              <a:t>Answer: Just about anything! You can make jewelry; you can make beautiful displays; you can make coasters; you can make wind chimes, just to name a few things.</a:t>
            </a:r>
            <a:endParaRPr lang="en-US" sz="4000" dirty="0"/>
          </a:p>
        </p:txBody>
      </p:sp>
    </p:spTree>
    <p:extLst>
      <p:ext uri="{BB962C8B-B14F-4D97-AF65-F5344CB8AC3E}">
        <p14:creationId xmlns:p14="http://schemas.microsoft.com/office/powerpoint/2010/main" val="247590014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239000" cy="523220"/>
          </a:xfrm>
          <a:prstGeom prst="rect">
            <a:avLst/>
          </a:prstGeom>
          <a:noFill/>
        </p:spPr>
        <p:txBody>
          <a:bodyPr wrap="square" rtlCol="0">
            <a:spAutoFit/>
          </a:bodyPr>
          <a:lstStyle/>
          <a:p>
            <a:r>
              <a:rPr lang="en-US" sz="2800" dirty="0" smtClean="0"/>
              <a:t>Here are a couple of things I made:</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63370"/>
            <a:ext cx="5952776" cy="5684901"/>
          </a:xfrm>
          <a:prstGeom prst="rect">
            <a:avLst/>
          </a:prstGeom>
        </p:spPr>
      </p:pic>
    </p:spTree>
    <p:extLst>
      <p:ext uri="{BB962C8B-B14F-4D97-AF65-F5344CB8AC3E}">
        <p14:creationId xmlns:p14="http://schemas.microsoft.com/office/powerpoint/2010/main" val="371545187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30936"/>
            <a:ext cx="7315200" cy="5596128"/>
          </a:xfrm>
          <a:prstGeom prst="rect">
            <a:avLst/>
          </a:prstGeom>
        </p:spPr>
      </p:pic>
    </p:spTree>
    <p:extLst>
      <p:ext uri="{BB962C8B-B14F-4D97-AF65-F5344CB8AC3E}">
        <p14:creationId xmlns:p14="http://schemas.microsoft.com/office/powerpoint/2010/main" val="249829152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68" y="0"/>
            <a:ext cx="7153064" cy="6858000"/>
          </a:xfrm>
          <a:prstGeom prst="rect">
            <a:avLst/>
          </a:prstGeom>
        </p:spPr>
      </p:pic>
    </p:spTree>
    <p:extLst>
      <p:ext uri="{BB962C8B-B14F-4D97-AF65-F5344CB8AC3E}">
        <p14:creationId xmlns:p14="http://schemas.microsoft.com/office/powerpoint/2010/main" val="35774269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391400" cy="6001643"/>
          </a:xfrm>
          <a:prstGeom prst="rect">
            <a:avLst/>
          </a:prstGeom>
          <a:noFill/>
        </p:spPr>
        <p:txBody>
          <a:bodyPr wrap="square" rtlCol="0">
            <a:spAutoFit/>
          </a:bodyPr>
          <a:lstStyle/>
          <a:p>
            <a:r>
              <a:rPr lang="en-US" sz="3200" b="1" dirty="0"/>
              <a:t>Historically, Agate has been discovered with the artifacts of Neolithic people, and was used as healing amulets and ornamentation dating back to Babylon. Its medicinal uses continued through the ancient Greek and Egyptian civilizations, and spread throughout Africa and the Middle East into Russia. Agate sparked a world renowned stonecutting and polishing industry in Germany that flourished from the 15th to the 19th century, and exists today.</a:t>
            </a:r>
          </a:p>
        </p:txBody>
      </p:sp>
    </p:spTree>
    <p:extLst>
      <p:ext uri="{BB962C8B-B14F-4D97-AF65-F5344CB8AC3E}">
        <p14:creationId xmlns:p14="http://schemas.microsoft.com/office/powerpoint/2010/main" val="368724299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2526"/>
            <a:ext cx="7620000" cy="461665"/>
          </a:xfrm>
          <a:prstGeom prst="rect">
            <a:avLst/>
          </a:prstGeom>
          <a:noFill/>
        </p:spPr>
        <p:txBody>
          <a:bodyPr wrap="square" rtlCol="0">
            <a:spAutoFit/>
          </a:bodyPr>
          <a:lstStyle/>
          <a:p>
            <a:r>
              <a:rPr lang="en-US" sz="2400" dirty="0" smtClean="0"/>
              <a:t>Here are a couples of things Jeannie made with Agate:</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752286"/>
            <a:ext cx="5388292" cy="6105713"/>
          </a:xfrm>
          <a:prstGeom prst="rect">
            <a:avLst/>
          </a:prstGeom>
        </p:spPr>
      </p:pic>
    </p:spTree>
    <p:extLst>
      <p:ext uri="{BB962C8B-B14F-4D97-AF65-F5344CB8AC3E}">
        <p14:creationId xmlns:p14="http://schemas.microsoft.com/office/powerpoint/2010/main" val="385395398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636" y="0"/>
            <a:ext cx="5820728" cy="6858000"/>
          </a:xfrm>
          <a:prstGeom prst="rect">
            <a:avLst/>
          </a:prstGeom>
        </p:spPr>
      </p:pic>
    </p:spTree>
    <p:extLst>
      <p:ext uri="{BB962C8B-B14F-4D97-AF65-F5344CB8AC3E}">
        <p14:creationId xmlns:p14="http://schemas.microsoft.com/office/powerpoint/2010/main" val="102701116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751" y="0"/>
            <a:ext cx="6266498" cy="6858000"/>
          </a:xfrm>
          <a:prstGeom prst="rect">
            <a:avLst/>
          </a:prstGeom>
        </p:spPr>
      </p:pic>
    </p:spTree>
    <p:extLst>
      <p:ext uri="{BB962C8B-B14F-4D97-AF65-F5344CB8AC3E}">
        <p14:creationId xmlns:p14="http://schemas.microsoft.com/office/powerpoint/2010/main" val="365324058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0"/>
            <a:ext cx="7924800" cy="2308324"/>
          </a:xfrm>
          <a:prstGeom prst="rect">
            <a:avLst/>
          </a:prstGeom>
          <a:noFill/>
        </p:spPr>
        <p:txBody>
          <a:bodyPr wrap="square" rtlCol="0">
            <a:spAutoFit/>
          </a:bodyPr>
          <a:lstStyle/>
          <a:p>
            <a:r>
              <a:rPr lang="en-US" sz="3600" b="1" dirty="0"/>
              <a:t>Respiratory diseases such as silicosis and higher incidence of tuberculosis among workers involved in the agate industry has been reported from India and China.</a:t>
            </a:r>
          </a:p>
        </p:txBody>
      </p:sp>
      <p:sp>
        <p:nvSpPr>
          <p:cNvPr id="3" name="TextBox 2"/>
          <p:cNvSpPr txBox="1"/>
          <p:nvPr/>
        </p:nvSpPr>
        <p:spPr>
          <a:xfrm>
            <a:off x="533400" y="685800"/>
            <a:ext cx="8305800" cy="1200329"/>
          </a:xfrm>
          <a:prstGeom prst="rect">
            <a:avLst/>
          </a:prstGeom>
          <a:noFill/>
        </p:spPr>
        <p:txBody>
          <a:bodyPr wrap="square" rtlCol="0">
            <a:spAutoFit/>
          </a:bodyPr>
          <a:lstStyle/>
          <a:p>
            <a:r>
              <a:rPr lang="en-US" sz="3600" b="1" dirty="0" smtClean="0"/>
              <a:t>Care must be exercised when grinding agate; always use water to eliminate dust.</a:t>
            </a:r>
            <a:endParaRPr lang="en-US" sz="3600" b="1" dirty="0"/>
          </a:p>
        </p:txBody>
      </p:sp>
    </p:spTree>
    <p:extLst>
      <p:ext uri="{BB962C8B-B14F-4D97-AF65-F5344CB8AC3E}">
        <p14:creationId xmlns:p14="http://schemas.microsoft.com/office/powerpoint/2010/main" val="247560146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0"/>
            <a:ext cx="8305800" cy="1938992"/>
          </a:xfrm>
          <a:prstGeom prst="rect">
            <a:avLst/>
          </a:prstGeom>
          <a:noFill/>
        </p:spPr>
        <p:txBody>
          <a:bodyPr wrap="square" rtlCol="0">
            <a:spAutoFit/>
          </a:bodyPr>
          <a:lstStyle/>
          <a:p>
            <a:r>
              <a:rPr lang="en-US" sz="6000" dirty="0" smtClean="0"/>
              <a:t>THE END – I HOPE YOU ENJOYED THE SHOW!</a:t>
            </a:r>
            <a:endParaRPr lang="en-US" sz="6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50" y="4114800"/>
            <a:ext cx="3740102" cy="2241311"/>
          </a:xfrm>
          <a:prstGeom prst="rect">
            <a:avLst/>
          </a:prstGeom>
        </p:spPr>
      </p:pic>
    </p:spTree>
    <p:extLst>
      <p:ext uri="{BB962C8B-B14F-4D97-AF65-F5344CB8AC3E}">
        <p14:creationId xmlns:p14="http://schemas.microsoft.com/office/powerpoint/2010/main" val="403116630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377050"/>
            <a:ext cx="8229600" cy="3970318"/>
          </a:xfrm>
          <a:prstGeom prst="rect">
            <a:avLst/>
          </a:prstGeom>
          <a:noFill/>
        </p:spPr>
        <p:txBody>
          <a:bodyPr wrap="square" rtlCol="0">
            <a:spAutoFit/>
          </a:bodyPr>
          <a:lstStyle/>
          <a:p>
            <a:r>
              <a:rPr lang="en-US" sz="3600" b="1" dirty="0"/>
              <a:t>Ancient Romans valued the Agate for its reputed medicinal and talismanic properties. Powdered and mixed with water, it was said to counteract serpents' venom. Pliny, a Roman historian, quoted the Magii as teaching in Persia that storms might be averted by burning Agates.</a:t>
            </a:r>
          </a:p>
        </p:txBody>
      </p:sp>
    </p:spTree>
    <p:extLst>
      <p:ext uri="{BB962C8B-B14F-4D97-AF65-F5344CB8AC3E}">
        <p14:creationId xmlns:p14="http://schemas.microsoft.com/office/powerpoint/2010/main" val="412588040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77" y="304800"/>
            <a:ext cx="7467600" cy="769441"/>
          </a:xfrm>
          <a:prstGeom prst="rect">
            <a:avLst/>
          </a:prstGeom>
          <a:noFill/>
        </p:spPr>
        <p:txBody>
          <a:bodyPr wrap="square" rtlCol="0">
            <a:spAutoFit/>
          </a:bodyPr>
          <a:lstStyle/>
          <a:p>
            <a:r>
              <a:rPr lang="en-US" sz="4400" dirty="0"/>
              <a:t>Formation and </a:t>
            </a:r>
            <a:r>
              <a:rPr lang="en-US" sz="4400" dirty="0" smtClean="0"/>
              <a:t>Characteristics</a:t>
            </a:r>
            <a:endParaRPr lang="en-US" sz="4400" dirty="0"/>
          </a:p>
        </p:txBody>
      </p:sp>
      <p:sp>
        <p:nvSpPr>
          <p:cNvPr id="3" name="TextBox 2"/>
          <p:cNvSpPr txBox="1"/>
          <p:nvPr/>
        </p:nvSpPr>
        <p:spPr>
          <a:xfrm>
            <a:off x="304800" y="1074240"/>
            <a:ext cx="8534400" cy="4832092"/>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Most agates occur as nodules in volcanic rocks or ancient lavas, in former cavities produced by volatiles in the original molten mass, which were then filled, wholly or partially, by siliceous matter deposited in regular layers upon the walls. Agate has also been known to fill veins or cracks in volcanic or altered rock underlain by granitic intrusive masses. Such agates, when cut transversely, exhibit a succession of parallel lines, often of extreme tenuity, giving a banded appearance to the section. Such stones are known as </a:t>
            </a:r>
            <a:r>
              <a:rPr lang="en-US" sz="2800" b="1" i="1" dirty="0">
                <a:latin typeface="Calibri" panose="020F0502020204030204" pitchFamily="34" charset="0"/>
                <a:cs typeface="Calibri" panose="020F0502020204030204" pitchFamily="34" charset="0"/>
              </a:rPr>
              <a:t>banded agate</a:t>
            </a:r>
            <a:r>
              <a:rPr lang="en-US" sz="2800" b="1" dirty="0">
                <a:latin typeface="Calibri" panose="020F0502020204030204" pitchFamily="34" charset="0"/>
                <a:cs typeface="Calibri" panose="020F0502020204030204" pitchFamily="34" charset="0"/>
              </a:rPr>
              <a:t>, </a:t>
            </a:r>
            <a:r>
              <a:rPr lang="en-US" sz="2800" b="1" i="1" dirty="0">
                <a:latin typeface="Calibri" panose="020F0502020204030204" pitchFamily="34" charset="0"/>
                <a:cs typeface="Calibri" panose="020F0502020204030204" pitchFamily="34" charset="0"/>
              </a:rPr>
              <a:t>riband agate</a:t>
            </a:r>
            <a:r>
              <a:rPr lang="en-US" sz="2800" b="1" dirty="0">
                <a:latin typeface="Calibri" panose="020F0502020204030204" pitchFamily="34" charset="0"/>
                <a:cs typeface="Calibri" panose="020F0502020204030204" pitchFamily="34" charset="0"/>
              </a:rPr>
              <a:t> and </a:t>
            </a:r>
            <a:r>
              <a:rPr lang="en-US" sz="2800" b="1" i="1" dirty="0">
                <a:latin typeface="Calibri" panose="020F0502020204030204" pitchFamily="34" charset="0"/>
                <a:cs typeface="Calibri" panose="020F0502020204030204" pitchFamily="34" charset="0"/>
              </a:rPr>
              <a:t>striped agate</a:t>
            </a:r>
            <a:r>
              <a:rPr lang="en-US" sz="28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133357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2359"/>
            <a:ext cx="8305800" cy="6555641"/>
          </a:xfrm>
          <a:prstGeom prst="rect">
            <a:avLst/>
          </a:prstGeom>
          <a:noFill/>
        </p:spPr>
        <p:txBody>
          <a:bodyPr wrap="square" rtlCol="0">
            <a:spAutoFit/>
          </a:bodyPr>
          <a:lstStyle/>
          <a:p>
            <a:r>
              <a:rPr lang="en-US" sz="2800" b="1" dirty="0"/>
              <a:t>In the formation of an ordinary agate, it is probable that waters containing silica in solution—derived, perhaps, from the decomposition of some of the silicates in the lava itself—percolated through the rock and deposited a siliceous gel in the interior of the vesicles. Variations in the character of the solution or in the conditions of deposition may cause a corresponding variation in the successive layers, so that bands of chalcedony often alternate with layers of crystalline quartz. Several </a:t>
            </a:r>
            <a:r>
              <a:rPr lang="en-US" sz="2800" b="1" dirty="0" smtClean="0"/>
              <a:t>vapor-vesicles </a:t>
            </a:r>
            <a:r>
              <a:rPr lang="en-US" sz="2800" b="1" dirty="0"/>
              <a:t>may unite while the rock is still viscous, and thus form a large cavity which may become the home of an agate of exceptional size; thus a Brazilian geode lined with amethyst and weighing 35 tons was exhibited at the Düsseldorf Exhibition of 1902</a:t>
            </a:r>
            <a:r>
              <a:rPr lang="en-US" sz="2800" dirty="0"/>
              <a:t>. </a:t>
            </a:r>
          </a:p>
        </p:txBody>
      </p:sp>
    </p:spTree>
    <p:extLst>
      <p:ext uri="{BB962C8B-B14F-4D97-AF65-F5344CB8AC3E}">
        <p14:creationId xmlns:p14="http://schemas.microsoft.com/office/powerpoint/2010/main" val="122734389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iece of translucent pink agatized coral, with a &quot;ruffled&quot; appearance along the top 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57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53672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a/a2/Dendritic_agate.jpg/1280px-Dendritic_a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024" y="44189"/>
            <a:ext cx="6933239" cy="51812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225481"/>
            <a:ext cx="8457719" cy="954107"/>
          </a:xfrm>
          <a:prstGeom prst="rect">
            <a:avLst/>
          </a:prstGeom>
          <a:noFill/>
        </p:spPr>
        <p:txBody>
          <a:bodyPr wrap="square" rtlCol="0">
            <a:spAutoFit/>
          </a:bodyPr>
          <a:lstStyle/>
          <a:p>
            <a:r>
              <a:rPr lang="en-US" sz="2800" b="1" i="1" dirty="0"/>
              <a:t>Dendritic</a:t>
            </a:r>
            <a:r>
              <a:rPr lang="en-US" sz="2800" b="1" dirty="0"/>
              <a:t> agates have fern like patterns in them formed due to the presence of manganese and iron </a:t>
            </a:r>
            <a:r>
              <a:rPr lang="en-US" sz="2800" b="1" dirty="0" smtClean="0"/>
              <a:t>oxides</a:t>
            </a:r>
            <a:r>
              <a:rPr lang="en-US" sz="2800" dirty="0" smtClean="0"/>
              <a:t>.</a:t>
            </a:r>
            <a:endParaRPr lang="en-US" sz="2800" dirty="0"/>
          </a:p>
        </p:txBody>
      </p:sp>
    </p:spTree>
    <p:extLst>
      <p:ext uri="{BB962C8B-B14F-4D97-AF65-F5344CB8AC3E}">
        <p14:creationId xmlns:p14="http://schemas.microsoft.com/office/powerpoint/2010/main" val="191655288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1664</Words>
  <Application>Microsoft Office PowerPoint</Application>
  <PresentationFormat>On-screen Show (4:3)</PresentationFormat>
  <Paragraphs>41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32</cp:revision>
  <dcterms:created xsi:type="dcterms:W3CDTF">2018-11-29T00:50:54Z</dcterms:created>
  <dcterms:modified xsi:type="dcterms:W3CDTF">2018-12-12T17:27:20Z</dcterms:modified>
</cp:coreProperties>
</file>